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374" r:id="rId2"/>
    <p:sldId id="377" r:id="rId3"/>
    <p:sldId id="375" r:id="rId4"/>
    <p:sldId id="376" r:id="rId5"/>
    <p:sldId id="346" r:id="rId6"/>
    <p:sldId id="257" r:id="rId7"/>
    <p:sldId id="258" r:id="rId8"/>
    <p:sldId id="259" r:id="rId9"/>
    <p:sldId id="260" r:id="rId10"/>
    <p:sldId id="261" r:id="rId11"/>
    <p:sldId id="327" r:id="rId12"/>
    <p:sldId id="263" r:id="rId13"/>
    <p:sldId id="264" r:id="rId14"/>
    <p:sldId id="265" r:id="rId15"/>
    <p:sldId id="328" r:id="rId16"/>
    <p:sldId id="329" r:id="rId17"/>
    <p:sldId id="330" r:id="rId18"/>
    <p:sldId id="331" r:id="rId19"/>
    <p:sldId id="332" r:id="rId20"/>
    <p:sldId id="334" r:id="rId21"/>
    <p:sldId id="333" r:id="rId22"/>
    <p:sldId id="266" r:id="rId23"/>
    <p:sldId id="267" r:id="rId24"/>
    <p:sldId id="343" r:id="rId25"/>
    <p:sldId id="340" r:id="rId26"/>
    <p:sldId id="342" r:id="rId27"/>
    <p:sldId id="341" r:id="rId28"/>
    <p:sldId id="344" r:id="rId29"/>
    <p:sldId id="345" r:id="rId30"/>
    <p:sldId id="268" r:id="rId31"/>
    <p:sldId id="269" r:id="rId32"/>
    <p:sldId id="270" r:id="rId33"/>
    <p:sldId id="271" r:id="rId34"/>
    <p:sldId id="272" r:id="rId35"/>
    <p:sldId id="273" r:id="rId36"/>
    <p:sldId id="347" r:id="rId37"/>
    <p:sldId id="275" r:id="rId38"/>
    <p:sldId id="276" r:id="rId39"/>
    <p:sldId id="348" r:id="rId40"/>
    <p:sldId id="349" r:id="rId41"/>
    <p:sldId id="350" r:id="rId42"/>
    <p:sldId id="277" r:id="rId43"/>
    <p:sldId id="351" r:id="rId44"/>
    <p:sldId id="352" r:id="rId45"/>
    <p:sldId id="278" r:id="rId46"/>
    <p:sldId id="279" r:id="rId47"/>
    <p:sldId id="353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00"/>
    <a:srgbClr val="FFFF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88522" autoAdjust="0"/>
  </p:normalViewPr>
  <p:slideViewPr>
    <p:cSldViewPr snapToGrid="0">
      <p:cViewPr varScale="1">
        <p:scale>
          <a:sx n="60" d="100"/>
          <a:sy n="60" d="100"/>
        </p:scale>
        <p:origin x="906" y="2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77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1047BD-1C15-48DB-91ED-BD24C7C57D95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013109-9BC4-4718-A434-828FD2594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096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2512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9539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4409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973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4290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694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ATP-dependent priming reaction makes vesicle competent for calcium-triggered fusion.</a:t>
            </a:r>
          </a:p>
          <a:p>
            <a:r>
              <a:rPr lang="en-US" dirty="0" err="1"/>
              <a:t>Clatherin</a:t>
            </a:r>
            <a:r>
              <a:rPr lang="en-US" dirty="0"/>
              <a:t>-mediated endocytosis is common route of vesicle retrieval. </a:t>
            </a:r>
            <a:r>
              <a:rPr lang="en-US" dirty="0" err="1"/>
              <a:t>Clatherin</a:t>
            </a:r>
            <a:r>
              <a:rPr lang="en-US" dirty="0"/>
              <a:t>-coated pits are found throughout the terminal, except at the active zones.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649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big protein complexes. </a:t>
            </a:r>
          </a:p>
          <a:p>
            <a:r>
              <a:rPr lang="en-US" dirty="0"/>
              <a:t>Left complex: SNARE complex. Munc18 interaction with SNARE is essential for vesicle fusion.</a:t>
            </a:r>
          </a:p>
          <a:p>
            <a:r>
              <a:rPr lang="en-US" dirty="0"/>
              <a:t>Right complex: Rab3 Complex</a:t>
            </a:r>
          </a:p>
          <a:p>
            <a:r>
              <a:rPr lang="en-US" dirty="0"/>
              <a:t>SNARE &amp; Rab3 are functionally linked b/c of an interaction between </a:t>
            </a:r>
            <a:r>
              <a:rPr lang="en-US" dirty="0" err="1"/>
              <a:t>syntaxin</a:t>
            </a:r>
            <a:r>
              <a:rPr lang="en-US" dirty="0"/>
              <a:t> and Munc13 (interaction likely inhibits SNARE complex).</a:t>
            </a:r>
          </a:p>
          <a:p>
            <a:r>
              <a:rPr lang="en-US" dirty="0" err="1"/>
              <a:t>Synapsins</a:t>
            </a:r>
            <a:r>
              <a:rPr lang="en-US" dirty="0"/>
              <a:t> become phosphorylated upon Ca2+ entry and are then released from the vesicle to likely promote vesicle mobility.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3865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big protein complexes. </a:t>
            </a:r>
          </a:p>
          <a:p>
            <a:r>
              <a:rPr lang="en-US" dirty="0"/>
              <a:t>Left complex: SNARE complex. Munc18 interaction with SNARE is essential for vesicle fusion.</a:t>
            </a:r>
          </a:p>
          <a:p>
            <a:r>
              <a:rPr lang="en-US" dirty="0"/>
              <a:t>Right complex: Rab3 Complex</a:t>
            </a:r>
          </a:p>
          <a:p>
            <a:r>
              <a:rPr lang="en-US" dirty="0"/>
              <a:t>SNARE &amp; Rab3 are functionally linked b/c of an interaction between </a:t>
            </a:r>
            <a:r>
              <a:rPr lang="en-US" dirty="0" err="1"/>
              <a:t>syntaxin</a:t>
            </a:r>
            <a:r>
              <a:rPr lang="en-US" dirty="0"/>
              <a:t> and Munc13 (interaction likely inhibits SNARE complex).</a:t>
            </a:r>
          </a:p>
          <a:p>
            <a:r>
              <a:rPr lang="en-US" dirty="0" err="1"/>
              <a:t>Synapsins</a:t>
            </a:r>
            <a:r>
              <a:rPr lang="en-US" dirty="0"/>
              <a:t> become phosphorylated upon Ca2+ entry and are then released from the vesicle to likely promote vesicle mobility.</a:t>
            </a:r>
          </a:p>
          <a:p>
            <a:r>
              <a:rPr lang="en-US" dirty="0"/>
              <a:t>4 SNARE motifs (60 residues long), 1 from </a:t>
            </a:r>
            <a:r>
              <a:rPr lang="en-US" dirty="0" err="1"/>
              <a:t>Synaptotagmin</a:t>
            </a:r>
            <a:r>
              <a:rPr lang="en-US" dirty="0"/>
              <a:t>, 1 </a:t>
            </a:r>
            <a:r>
              <a:rPr lang="en-US" dirty="0" err="1"/>
              <a:t>Syntaxin</a:t>
            </a:r>
            <a:r>
              <a:rPr lang="en-US" dirty="0"/>
              <a:t>, 2 from SNAP-25, bind tightly to make the SNARE complex.</a:t>
            </a:r>
          </a:p>
          <a:p>
            <a:r>
              <a:rPr lang="en-US" dirty="0"/>
              <a:t>NSF: Cytoplasmic ATPase that uses the energy of ATP hydrolysis to dissociate SNARE complexes.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3071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big protein complexes. </a:t>
            </a:r>
          </a:p>
          <a:p>
            <a:r>
              <a:rPr lang="en-US" dirty="0"/>
              <a:t>Left complex: SNARE complex. Munc18 interaction with SNARE is essential for vesicle fusion.</a:t>
            </a:r>
          </a:p>
          <a:p>
            <a:r>
              <a:rPr lang="en-US" dirty="0"/>
              <a:t>Right complex: Rab3 Complex</a:t>
            </a:r>
          </a:p>
          <a:p>
            <a:r>
              <a:rPr lang="en-US" dirty="0"/>
              <a:t>SNARE &amp; Rab3 are functionally linked b/c of an interaction between </a:t>
            </a:r>
            <a:r>
              <a:rPr lang="en-US" dirty="0" err="1"/>
              <a:t>syntaxin</a:t>
            </a:r>
            <a:r>
              <a:rPr lang="en-US" dirty="0"/>
              <a:t> and Munc13 (interaction likely inhibits SNARE complex).</a:t>
            </a:r>
          </a:p>
          <a:p>
            <a:r>
              <a:rPr lang="en-US" dirty="0" err="1"/>
              <a:t>Synapsins</a:t>
            </a:r>
            <a:r>
              <a:rPr lang="en-US" dirty="0"/>
              <a:t> become phosphorylated upon Ca2+ entry and are then released from the vesicle to likely promote vesicle mobility.</a:t>
            </a:r>
          </a:p>
          <a:p>
            <a:r>
              <a:rPr lang="en-US" dirty="0"/>
              <a:t>4 SNARE motifs (60 residues long), 1 from </a:t>
            </a:r>
            <a:r>
              <a:rPr lang="en-US" dirty="0" err="1"/>
              <a:t>Synaptotagmin</a:t>
            </a:r>
            <a:r>
              <a:rPr lang="en-US" dirty="0"/>
              <a:t>, 1 </a:t>
            </a:r>
            <a:r>
              <a:rPr lang="en-US" dirty="0" err="1"/>
              <a:t>Syntaxin</a:t>
            </a:r>
            <a:r>
              <a:rPr lang="en-US" dirty="0"/>
              <a:t>, 2 from SNAP-25, bind tightly to make the SNARE complex.</a:t>
            </a:r>
          </a:p>
          <a:p>
            <a:r>
              <a:rPr lang="en-US" dirty="0"/>
              <a:t>NSF: Cytoplasmic ATPase that uses the energy of ATP hydrolysis to dissociate SNARE complexes.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7581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big protein complexes. </a:t>
            </a:r>
          </a:p>
          <a:p>
            <a:r>
              <a:rPr lang="en-US" dirty="0"/>
              <a:t>Left complex: SNARE complex. Munc18 interaction with SNARE is essential for vesicle fusion.</a:t>
            </a:r>
          </a:p>
          <a:p>
            <a:r>
              <a:rPr lang="en-US" dirty="0"/>
              <a:t>Right complex: Rab3 Complex</a:t>
            </a:r>
          </a:p>
          <a:p>
            <a:r>
              <a:rPr lang="en-US" dirty="0"/>
              <a:t>SNARE &amp; Rab3 are functionally linked b/c of an interaction between </a:t>
            </a:r>
            <a:r>
              <a:rPr lang="en-US" dirty="0" err="1"/>
              <a:t>syntaxin</a:t>
            </a:r>
            <a:r>
              <a:rPr lang="en-US" dirty="0"/>
              <a:t> and Munc13 (interaction likely inhibits SNARE complex).</a:t>
            </a:r>
          </a:p>
          <a:p>
            <a:r>
              <a:rPr lang="en-US" dirty="0" err="1"/>
              <a:t>Synapsins</a:t>
            </a:r>
            <a:r>
              <a:rPr lang="en-US" dirty="0"/>
              <a:t> become phosphorylated upon Ca2+ entry and are then released from the vesicle to likely promote vesicle mobility.</a:t>
            </a:r>
          </a:p>
          <a:p>
            <a:r>
              <a:rPr lang="en-US" dirty="0"/>
              <a:t>4 SNARE motifs (60 residues long), 1 from </a:t>
            </a:r>
            <a:r>
              <a:rPr lang="en-US" dirty="0" err="1"/>
              <a:t>Synaptotagmin</a:t>
            </a:r>
            <a:r>
              <a:rPr lang="en-US" dirty="0"/>
              <a:t>, 1 </a:t>
            </a:r>
            <a:r>
              <a:rPr lang="en-US" dirty="0" err="1"/>
              <a:t>Syntaxin</a:t>
            </a:r>
            <a:r>
              <a:rPr lang="en-US" dirty="0"/>
              <a:t>, 2 from SNAP-25, bind tightly to make the SNARE complex.</a:t>
            </a:r>
          </a:p>
          <a:p>
            <a:r>
              <a:rPr lang="en-US" dirty="0"/>
              <a:t>NSF: Cytoplasmic ATPase that uses the energy of ATP hydrolysis to dissociate SNARE complexes.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652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6307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big protein complexes. </a:t>
            </a:r>
          </a:p>
          <a:p>
            <a:r>
              <a:rPr lang="en-US" dirty="0"/>
              <a:t>Left complex: SNARE complex. Munc18 [“SM” protein (Sec1/Munc18-like proteins)] interaction with SNARE is essential for vesicle fusion.</a:t>
            </a:r>
          </a:p>
          <a:p>
            <a:r>
              <a:rPr lang="en-US" dirty="0"/>
              <a:t>Right complex: Rab3 Complex</a:t>
            </a:r>
          </a:p>
          <a:p>
            <a:r>
              <a:rPr lang="en-US" dirty="0"/>
              <a:t>SNARE &amp; Rab3 are functionally linked b/c of an interaction between </a:t>
            </a:r>
            <a:r>
              <a:rPr lang="en-US" dirty="0" err="1"/>
              <a:t>syntaxin</a:t>
            </a:r>
            <a:r>
              <a:rPr lang="en-US" dirty="0"/>
              <a:t> and Munc13 (interaction likely inhibits SNARE complex).</a:t>
            </a:r>
          </a:p>
          <a:p>
            <a:r>
              <a:rPr lang="en-US" dirty="0" err="1"/>
              <a:t>Synapsins</a:t>
            </a:r>
            <a:r>
              <a:rPr lang="en-US" dirty="0"/>
              <a:t> become phosphorylated upon Ca2+ entry and are then released from the vesicle to likely promote vesicle mobility.</a:t>
            </a:r>
          </a:p>
          <a:p>
            <a:r>
              <a:rPr lang="en-US" dirty="0"/>
              <a:t>4 SNARE motifs (60 residues long), 1 from </a:t>
            </a:r>
            <a:r>
              <a:rPr lang="en-US" dirty="0" err="1"/>
              <a:t>Synaptotagmin</a:t>
            </a:r>
            <a:r>
              <a:rPr lang="en-US" dirty="0"/>
              <a:t>, 1 </a:t>
            </a:r>
            <a:r>
              <a:rPr lang="en-US" dirty="0" err="1"/>
              <a:t>Syntaxin</a:t>
            </a:r>
            <a:r>
              <a:rPr lang="en-US" dirty="0"/>
              <a:t>, 2 from SNAP-25, bind tightly to make the SNARE complex.</a:t>
            </a:r>
          </a:p>
          <a:p>
            <a:r>
              <a:rPr lang="en-US" dirty="0"/>
              <a:t>NSF: Cytoplasmic ATPase that uses the energy of ATP hydrolysis to dissociate SNARE complexes.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7247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4439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 Ca2+ bind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0098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7452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290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208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8769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7051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7949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837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Calyx of Held: giant central synapse in the auditory pathway.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6700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007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Calyx of Held: giant central synapse in the auditory pathway.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45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Generally, Ca2+ channels are either high voltage- or low voltage-activated. Those that mediate release are high voltage-activated Ca2+ channels.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549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Quantal transmission has been demonstrated at all chemical synapses examined thus far, with the exception of the synapse between photoreceptors and bipolar neurons in the retina.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833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8838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970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878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98BA2-B7C2-4D24-BF26-A8C446494A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A0070A-8ABC-444A-979F-1747773DA9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123EA4-AE8A-4C0E-B0E3-216706FAE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4F33F-6976-41DC-81F3-C76EBF1A05B9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D18BE-AE8D-4B97-97BA-38AB791F9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C3533E-FAD3-44A3-BE1A-9190574A0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62784-631E-4C31-BAF2-B41524CF2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375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74393-B293-4751-9BFE-218AC7D12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B915E8-FABD-4AD9-A5EA-1B6101B499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362453-357D-4611-8545-4143642EF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4F33F-6976-41DC-81F3-C76EBF1A05B9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1E3484-4158-433E-A30C-8E541F883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5AEAAB-BC61-45C4-BD8C-A0C05ECD6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62784-631E-4C31-BAF2-B41524CF2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634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92E7D4-A44A-4901-A7B6-5A8CD5AD86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4191E2-74A5-4736-B778-9009D25CA1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5AD317-EDB3-4A09-82DB-A15DEF591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4F33F-6976-41DC-81F3-C76EBF1A05B9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1DE88A-4D78-4D52-A3AB-457A214D6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21DCE-8582-4B7D-84C7-B7E151861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62784-631E-4C31-BAF2-B41524CF2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41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1846F-FCA6-4FA5-A501-0B30E05E5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CF1AF8-BC7C-4D7A-91AD-90A2DAA312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56AA81-5AEB-4F75-A30F-1B5F61186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4F33F-6976-41DC-81F3-C76EBF1A05B9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BF5D4-72AC-4E4E-9EC3-1542CB407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56AA8-08CE-4224-8233-E6DE09B83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62784-631E-4C31-BAF2-B41524CF2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51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4A626-1C87-4D14-9ADD-5C1CE0D96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915826-E93F-4F56-9206-6E12EDCCA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A0C2A-1A5B-4CEC-AC6D-3A9ED0D5F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4F33F-6976-41DC-81F3-C76EBF1A05B9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B0320-2240-445D-BF5E-B1865E971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D4636-EAEA-4EB9-9B68-7C7105912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62784-631E-4C31-BAF2-B41524CF2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511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D55BD-7121-4BB7-8850-A077DB956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1ED7C3-C54E-4139-B456-18D7C36242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93D0D2-0AEC-45EE-90DF-128347AF11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72597-7C66-44F9-A81B-63E4CFBFF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4F33F-6976-41DC-81F3-C76EBF1A05B9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55BD5B-59E1-41FE-AA70-63962FCB2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45DFC6-3CF7-416F-8A83-8A65D623D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62784-631E-4C31-BAF2-B41524CF2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7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77595-3576-497D-8DB0-3A8BBDB81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042708-0949-4123-ACE4-1C05D0A2A0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5083F8-AA0B-46C3-A23C-A7D13E227A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4E1D05-82FD-450E-B2F9-8AAB1A46EE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7FA5AF-59B3-46CE-BDE4-3AB55BBC50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44CCE2-EF8E-4151-B129-A382C4823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4F33F-6976-41DC-81F3-C76EBF1A05B9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A09DDF-D775-4123-8696-74E01EF5F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0D2B14-2083-4085-92E9-5B7A02FDA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62784-631E-4C31-BAF2-B41524CF2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65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7BB2B-0DEF-4999-ABFE-C65D665A6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E2D451-5112-4089-AB89-F37725A88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4F33F-6976-41DC-81F3-C76EBF1A05B9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3CFC80-F1CC-41CF-8223-94CF8313F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C4CF0F-56B2-4B77-B7C1-B89F15743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62784-631E-4C31-BAF2-B41524CF2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407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F1F2C8-ABE9-4E5B-B840-A2418526F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4F33F-6976-41DC-81F3-C76EBF1A05B9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4512CD-87EA-4719-ACFE-3DA8F3C05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31C47-8484-44D7-93D2-807F7CCD4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62784-631E-4C31-BAF2-B41524CF2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285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0154-9B7E-49E5-94F6-F51E93628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73088-138D-472F-95D4-5AC426E0C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C06A27-0574-430D-8CFB-C542516F3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53890B-AED1-424A-92AB-979F7E473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4F33F-6976-41DC-81F3-C76EBF1A05B9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DA5B35-2235-4336-B2FD-25D00B64D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00A785-BE9B-46C8-AF78-DAB9B9935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62784-631E-4C31-BAF2-B41524CF2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001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7766E-EABE-4043-B2F7-B26F3E0DF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0119D0-B4D3-4282-9F91-178CE31233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38B8A0-E5C8-4865-A675-6056BA1322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CAF227-B48A-4886-8FCD-90A6BC3CD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4F33F-6976-41DC-81F3-C76EBF1A05B9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CF57A7-A3E3-4CF2-B2F0-C963E4E55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A0458F-1171-4D96-908E-BF6F35F7F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62784-631E-4C31-BAF2-B41524CF2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082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C94614-3162-4FD0-BE08-E76F54FC5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0AA80C-4131-4E5F-B356-9AE28734D2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929B1-39C4-413B-BB2D-2ECC5000EF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24F33F-6976-41DC-81F3-C76EBF1A05B9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B6E332-6F9C-453F-9146-108D3D51D3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9437CA-40B6-42BC-9859-EA1F1B68E5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62784-631E-4C31-BAF2-B41524CF2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077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7348CEB-1A72-40B8-804E-9919361AA103}"/>
              </a:ext>
            </a:extLst>
          </p:cNvPr>
          <p:cNvSpPr txBox="1"/>
          <p:nvPr/>
        </p:nvSpPr>
        <p:spPr>
          <a:xfrm>
            <a:off x="3852687" y="285328"/>
            <a:ext cx="45384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Vesicular Release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05473BD-EA32-469B-87C6-D706786939F7}"/>
              </a:ext>
            </a:extLst>
          </p:cNvPr>
          <p:cNvGrpSpPr/>
          <p:nvPr/>
        </p:nvGrpSpPr>
        <p:grpSpPr>
          <a:xfrm>
            <a:off x="780162" y="2451674"/>
            <a:ext cx="4803323" cy="2155371"/>
            <a:chOff x="780162" y="2451674"/>
            <a:chExt cx="4803323" cy="2155371"/>
          </a:xfrm>
        </p:grpSpPr>
        <p:pic>
          <p:nvPicPr>
            <p:cNvPr id="4" name="Picture 2" descr="Image result for action potential">
              <a:extLst>
                <a:ext uri="{FF2B5EF4-FFF2-40B4-BE49-F238E27FC236}">
                  <a16:creationId xmlns:a16="http://schemas.microsoft.com/office/drawing/2014/main" id="{E603EDE2-CA65-4C23-BDAB-BCCF6784D07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4698" y="2578278"/>
              <a:ext cx="3851390" cy="1818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02ABB96-926D-4C03-BB54-7E40914E62F3}"/>
                </a:ext>
              </a:extLst>
            </p:cNvPr>
            <p:cNvSpPr/>
            <p:nvPr/>
          </p:nvSpPr>
          <p:spPr>
            <a:xfrm>
              <a:off x="780162" y="2451674"/>
              <a:ext cx="4803323" cy="215537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D61F36B-662D-F42F-5996-C008E1AD9747}"/>
              </a:ext>
            </a:extLst>
          </p:cNvPr>
          <p:cNvSpPr txBox="1"/>
          <p:nvPr/>
        </p:nvSpPr>
        <p:spPr>
          <a:xfrm>
            <a:off x="4359299" y="1098841"/>
            <a:ext cx="3506088" cy="8104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Synapses &amp; Circuits</a:t>
            </a:r>
          </a:p>
          <a:p>
            <a:pPr algn="ctr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Lecture Three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B286DC-2225-130D-E254-FD06FACC6852}"/>
              </a:ext>
            </a:extLst>
          </p:cNvPr>
          <p:cNvSpPr txBox="1"/>
          <p:nvPr/>
        </p:nvSpPr>
        <p:spPr>
          <a:xfrm>
            <a:off x="2312032" y="2048682"/>
            <a:ext cx="1739579" cy="4185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latin typeface="Century Gothic" panose="020B0502020202020204" pitchFamily="34" charset="0"/>
              </a:rPr>
              <a:t>Lecture One</a:t>
            </a:r>
          </a:p>
        </p:txBody>
      </p:sp>
    </p:spTree>
    <p:extLst>
      <p:ext uri="{BB962C8B-B14F-4D97-AF65-F5344CB8AC3E}">
        <p14:creationId xmlns:p14="http://schemas.microsoft.com/office/powerpoint/2010/main" val="186731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5CFABE-8B9E-4677-BEBF-CB91D601A231}"/>
              </a:ext>
            </a:extLst>
          </p:cNvPr>
          <p:cNvSpPr txBox="1"/>
          <p:nvPr/>
        </p:nvSpPr>
        <p:spPr>
          <a:xfrm>
            <a:off x="645264" y="292663"/>
            <a:ext cx="10835536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How Much Presynaptic Ca</a:t>
            </a:r>
            <a:r>
              <a:rPr lang="en-US" sz="4000" baseline="30000" dirty="0">
                <a:latin typeface="Century Gothic" panose="020B0502020202020204" pitchFamily="34" charset="0"/>
              </a:rPr>
              <a:t>2+ </a:t>
            </a:r>
            <a:r>
              <a:rPr lang="en-US" sz="4000" dirty="0">
                <a:latin typeface="Century Gothic" panose="020B0502020202020204" pitchFamily="34" charset="0"/>
              </a:rPr>
              <a:t>is Needed?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04D2EE7-12FE-47C3-A62B-AE8DF643DB4B}"/>
              </a:ext>
            </a:extLst>
          </p:cNvPr>
          <p:cNvGrpSpPr/>
          <p:nvPr/>
        </p:nvGrpSpPr>
        <p:grpSpPr>
          <a:xfrm>
            <a:off x="2068653" y="1369105"/>
            <a:ext cx="2143125" cy="5184341"/>
            <a:chOff x="846139" y="1369105"/>
            <a:chExt cx="2143125" cy="518434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9728D6D-21C6-4C98-B6EF-FB3E3506400B}"/>
                </a:ext>
              </a:extLst>
            </p:cNvPr>
            <p:cNvGrpSpPr/>
            <p:nvPr/>
          </p:nvGrpSpPr>
          <p:grpSpPr>
            <a:xfrm>
              <a:off x="846139" y="1369105"/>
              <a:ext cx="2143125" cy="2455430"/>
              <a:chOff x="947738" y="1528763"/>
              <a:chExt cx="2143125" cy="2455430"/>
            </a:xfrm>
          </p:grpSpPr>
          <p:pic>
            <p:nvPicPr>
              <p:cNvPr id="3074" name="Picture 2" descr="Image result">
                <a:extLst>
                  <a:ext uri="{FF2B5EF4-FFF2-40B4-BE49-F238E27FC236}">
                    <a16:creationId xmlns:a16="http://schemas.microsoft.com/office/drawing/2014/main" id="{AA3E713B-D7D0-46DA-83B6-B4672B9050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7738" y="1528763"/>
                <a:ext cx="2143125" cy="21431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F72901D-01D0-453A-A8F0-21B5331C4B13}"/>
                  </a:ext>
                </a:extLst>
              </p:cNvPr>
              <p:cNvSpPr txBox="1"/>
              <p:nvPr/>
            </p:nvSpPr>
            <p:spPr>
              <a:xfrm>
                <a:off x="1244088" y="3645639"/>
                <a:ext cx="155042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Century Gothic" panose="020B0502020202020204" pitchFamily="34" charset="0"/>
                  </a:rPr>
                  <a:t>Bert </a:t>
                </a:r>
                <a:r>
                  <a:rPr lang="en-US" sz="1600" dirty="0" err="1">
                    <a:latin typeface="Century Gothic" panose="020B0502020202020204" pitchFamily="34" charset="0"/>
                  </a:rPr>
                  <a:t>Sakmann</a:t>
                </a:r>
                <a:endParaRPr lang="en-US" sz="1600" dirty="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FFBB721-8806-4EDC-9C97-9E131B7F4927}"/>
                </a:ext>
              </a:extLst>
            </p:cNvPr>
            <p:cNvGrpSpPr/>
            <p:nvPr/>
          </p:nvGrpSpPr>
          <p:grpSpPr>
            <a:xfrm>
              <a:off x="866974" y="4071767"/>
              <a:ext cx="2101453" cy="2481679"/>
              <a:chOff x="968573" y="4231425"/>
              <a:chExt cx="2101453" cy="2481679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9AF72AD-36C0-4E6C-BD13-648AFE5367D6}"/>
                  </a:ext>
                </a:extLst>
              </p:cNvPr>
              <p:cNvSpPr txBox="1"/>
              <p:nvPr/>
            </p:nvSpPr>
            <p:spPr>
              <a:xfrm>
                <a:off x="1426028" y="6374550"/>
                <a:ext cx="118654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Century Gothic" panose="020B0502020202020204" pitchFamily="34" charset="0"/>
                  </a:rPr>
                  <a:t>Erin </a:t>
                </a:r>
                <a:r>
                  <a:rPr lang="en-US" sz="1600" dirty="0" err="1">
                    <a:latin typeface="Century Gothic" panose="020B0502020202020204" pitchFamily="34" charset="0"/>
                  </a:rPr>
                  <a:t>Neher</a:t>
                </a:r>
                <a:endParaRPr lang="en-US" sz="1600" dirty="0">
                  <a:latin typeface="Century Gothic" panose="020B0502020202020204" pitchFamily="34" charset="0"/>
                </a:endParaRPr>
              </a:p>
            </p:txBody>
          </p:sp>
          <p:pic>
            <p:nvPicPr>
              <p:cNvPr id="3076" name="Picture 4" descr="Image result">
                <a:extLst>
                  <a:ext uri="{FF2B5EF4-FFF2-40B4-BE49-F238E27FC236}">
                    <a16:creationId xmlns:a16="http://schemas.microsoft.com/office/drawing/2014/main" id="{B5ED1ACA-A66B-40AE-853A-6C4FA1AA7C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862" t="9873" r="14236" b="10127"/>
              <a:stretch/>
            </p:blipFill>
            <p:spPr bwMode="auto">
              <a:xfrm>
                <a:off x="968573" y="4231425"/>
                <a:ext cx="2101453" cy="21431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818183C-70FC-4EA5-9FB2-D0A4EA5272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8776" y="5069204"/>
            <a:ext cx="5289594" cy="161607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1B42BEE-ABB2-4248-8A79-B7C73A8B391B}"/>
              </a:ext>
            </a:extLst>
          </p:cNvPr>
          <p:cNvGrpSpPr/>
          <p:nvPr/>
        </p:nvGrpSpPr>
        <p:grpSpPr>
          <a:xfrm>
            <a:off x="5248776" y="5048884"/>
            <a:ext cx="5289594" cy="1636396"/>
            <a:chOff x="5248776" y="5048884"/>
            <a:chExt cx="5289594" cy="163639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ECA1CC-689B-4770-88CA-076B90E4562F}"/>
                </a:ext>
              </a:extLst>
            </p:cNvPr>
            <p:cNvSpPr/>
            <p:nvPr/>
          </p:nvSpPr>
          <p:spPr>
            <a:xfrm>
              <a:off x="7955280" y="5048884"/>
              <a:ext cx="2583090" cy="285116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83DEDA4-3D80-439E-8CC2-2CE0C1A40D17}"/>
                </a:ext>
              </a:extLst>
            </p:cNvPr>
            <p:cNvSpPr/>
            <p:nvPr/>
          </p:nvSpPr>
          <p:spPr>
            <a:xfrm>
              <a:off x="5248776" y="5330828"/>
              <a:ext cx="5289594" cy="1082358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DD9A966-C662-452D-8E88-2AEA0E7ECC38}"/>
                </a:ext>
              </a:extLst>
            </p:cNvPr>
            <p:cNvSpPr/>
            <p:nvPr/>
          </p:nvSpPr>
          <p:spPr>
            <a:xfrm>
              <a:off x="5248776" y="6400164"/>
              <a:ext cx="613862" cy="285116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340BC03-342F-490D-8F2C-A6DE091E8C3A}"/>
              </a:ext>
            </a:extLst>
          </p:cNvPr>
          <p:cNvGrpSpPr/>
          <p:nvPr/>
        </p:nvGrpSpPr>
        <p:grpSpPr>
          <a:xfrm>
            <a:off x="6079051" y="855018"/>
            <a:ext cx="3629045" cy="4123082"/>
            <a:chOff x="6079051" y="855018"/>
            <a:chExt cx="3629045" cy="4123082"/>
          </a:xfrm>
        </p:grpSpPr>
        <p:pic>
          <p:nvPicPr>
            <p:cNvPr id="3078" name="Picture 6" descr="Image result for calyx of held">
              <a:extLst>
                <a:ext uri="{FF2B5EF4-FFF2-40B4-BE49-F238E27FC236}">
                  <a16:creationId xmlns:a16="http://schemas.microsoft.com/office/drawing/2014/main" id="{5393E870-5F91-4F1B-9367-E72C3BF8BF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9051" y="1369105"/>
              <a:ext cx="3629045" cy="3608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3C759DD-E58F-4AF7-BB56-E9E8279A8672}"/>
                </a:ext>
              </a:extLst>
            </p:cNvPr>
            <p:cNvSpPr txBox="1"/>
            <p:nvPr/>
          </p:nvSpPr>
          <p:spPr>
            <a:xfrm>
              <a:off x="7061723" y="855018"/>
              <a:ext cx="1663700" cy="528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dirty="0">
                  <a:latin typeface="Century Gothic" panose="020B0502020202020204" pitchFamily="34" charset="0"/>
                </a:rPr>
                <a:t>Calyx of Held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014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5CFABE-8B9E-4677-BEBF-CB91D601A231}"/>
              </a:ext>
            </a:extLst>
          </p:cNvPr>
          <p:cNvSpPr txBox="1"/>
          <p:nvPr/>
        </p:nvSpPr>
        <p:spPr>
          <a:xfrm>
            <a:off x="645264" y="292663"/>
            <a:ext cx="10835536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How Much Presynaptic Ca</a:t>
            </a:r>
            <a:r>
              <a:rPr lang="en-US" sz="4000" baseline="30000" dirty="0">
                <a:latin typeface="Century Gothic" panose="020B0502020202020204" pitchFamily="34" charset="0"/>
              </a:rPr>
              <a:t>2+ </a:t>
            </a:r>
            <a:r>
              <a:rPr lang="en-US" sz="4000" dirty="0">
                <a:latin typeface="Century Gothic" panose="020B0502020202020204" pitchFamily="34" charset="0"/>
              </a:rPr>
              <a:t>is Needed?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04D2EE7-12FE-47C3-A62B-AE8DF643DB4B}"/>
              </a:ext>
            </a:extLst>
          </p:cNvPr>
          <p:cNvGrpSpPr/>
          <p:nvPr/>
        </p:nvGrpSpPr>
        <p:grpSpPr>
          <a:xfrm>
            <a:off x="2068653" y="1369105"/>
            <a:ext cx="2143125" cy="5184341"/>
            <a:chOff x="846139" y="1369105"/>
            <a:chExt cx="2143125" cy="518434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9728D6D-21C6-4C98-B6EF-FB3E3506400B}"/>
                </a:ext>
              </a:extLst>
            </p:cNvPr>
            <p:cNvGrpSpPr/>
            <p:nvPr/>
          </p:nvGrpSpPr>
          <p:grpSpPr>
            <a:xfrm>
              <a:off x="846139" y="1369105"/>
              <a:ext cx="2143125" cy="2455430"/>
              <a:chOff x="947738" y="1528763"/>
              <a:chExt cx="2143125" cy="2455430"/>
            </a:xfrm>
          </p:grpSpPr>
          <p:pic>
            <p:nvPicPr>
              <p:cNvPr id="3074" name="Picture 2" descr="Image result">
                <a:extLst>
                  <a:ext uri="{FF2B5EF4-FFF2-40B4-BE49-F238E27FC236}">
                    <a16:creationId xmlns:a16="http://schemas.microsoft.com/office/drawing/2014/main" id="{AA3E713B-D7D0-46DA-83B6-B4672B9050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7738" y="1528763"/>
                <a:ext cx="2143125" cy="21431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F72901D-01D0-453A-A8F0-21B5331C4B13}"/>
                  </a:ext>
                </a:extLst>
              </p:cNvPr>
              <p:cNvSpPr txBox="1"/>
              <p:nvPr/>
            </p:nvSpPr>
            <p:spPr>
              <a:xfrm>
                <a:off x="1244088" y="3645639"/>
                <a:ext cx="155042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Century Gothic" panose="020B0502020202020204" pitchFamily="34" charset="0"/>
                  </a:rPr>
                  <a:t>Bert </a:t>
                </a:r>
                <a:r>
                  <a:rPr lang="en-US" sz="1600" dirty="0" err="1">
                    <a:latin typeface="Century Gothic" panose="020B0502020202020204" pitchFamily="34" charset="0"/>
                  </a:rPr>
                  <a:t>Sakmann</a:t>
                </a:r>
                <a:endParaRPr lang="en-US" sz="1600" dirty="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FFBB721-8806-4EDC-9C97-9E131B7F4927}"/>
                </a:ext>
              </a:extLst>
            </p:cNvPr>
            <p:cNvGrpSpPr/>
            <p:nvPr/>
          </p:nvGrpSpPr>
          <p:grpSpPr>
            <a:xfrm>
              <a:off x="866974" y="4071767"/>
              <a:ext cx="2101453" cy="2481679"/>
              <a:chOff x="968573" y="4231425"/>
              <a:chExt cx="2101453" cy="2481679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9AF72AD-36C0-4E6C-BD13-648AFE5367D6}"/>
                  </a:ext>
                </a:extLst>
              </p:cNvPr>
              <p:cNvSpPr txBox="1"/>
              <p:nvPr/>
            </p:nvSpPr>
            <p:spPr>
              <a:xfrm>
                <a:off x="1426028" y="6374550"/>
                <a:ext cx="118654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Century Gothic" panose="020B0502020202020204" pitchFamily="34" charset="0"/>
                  </a:rPr>
                  <a:t>Erin </a:t>
                </a:r>
                <a:r>
                  <a:rPr lang="en-US" sz="1600" dirty="0" err="1">
                    <a:latin typeface="Century Gothic" panose="020B0502020202020204" pitchFamily="34" charset="0"/>
                  </a:rPr>
                  <a:t>Neher</a:t>
                </a:r>
                <a:endParaRPr lang="en-US" sz="1600" dirty="0">
                  <a:latin typeface="Century Gothic" panose="020B0502020202020204" pitchFamily="34" charset="0"/>
                </a:endParaRPr>
              </a:p>
            </p:txBody>
          </p:sp>
          <p:pic>
            <p:nvPicPr>
              <p:cNvPr id="3076" name="Picture 4" descr="Image result">
                <a:extLst>
                  <a:ext uri="{FF2B5EF4-FFF2-40B4-BE49-F238E27FC236}">
                    <a16:creationId xmlns:a16="http://schemas.microsoft.com/office/drawing/2014/main" id="{B5ED1ACA-A66B-40AE-853A-6C4FA1AA7C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862" t="9873" r="14236" b="10127"/>
              <a:stretch/>
            </p:blipFill>
            <p:spPr bwMode="auto">
              <a:xfrm>
                <a:off x="968573" y="4231425"/>
                <a:ext cx="2101453" cy="21431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981B3AA-B9DD-462F-83D7-B7E6E69041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36" t="25988" r="16641" b="25082"/>
          <a:stretch/>
        </p:blipFill>
        <p:spPr>
          <a:xfrm>
            <a:off x="8756373" y="1133061"/>
            <a:ext cx="2239833" cy="30293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2D4C10-A627-4C38-86BA-A8629DC42E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63" t="31401" r="15998" b="28599"/>
          <a:stretch/>
        </p:blipFill>
        <p:spPr>
          <a:xfrm>
            <a:off x="8040757" y="4204402"/>
            <a:ext cx="3062356" cy="25689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449A1B-9B9D-4E07-BA00-871AE06ECD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1" t="25988" r="44364" b="25082"/>
          <a:stretch/>
        </p:blipFill>
        <p:spPr>
          <a:xfrm>
            <a:off x="5380383" y="1133061"/>
            <a:ext cx="3375991" cy="30293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5D4CEA-281E-41F0-9529-8DC64DEF6AB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8" t="31401" r="50284" b="28599"/>
          <a:stretch/>
        </p:blipFill>
        <p:spPr>
          <a:xfrm>
            <a:off x="5339115" y="4204402"/>
            <a:ext cx="2890486" cy="256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1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250773-D341-42E0-85B4-982FFA7D841F}"/>
              </a:ext>
            </a:extLst>
          </p:cNvPr>
          <p:cNvSpPr txBox="1"/>
          <p:nvPr/>
        </p:nvSpPr>
        <p:spPr>
          <a:xfrm>
            <a:off x="645264" y="635563"/>
            <a:ext cx="10835536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What Type of Ca</a:t>
            </a:r>
            <a:r>
              <a:rPr lang="en-US" sz="4000" baseline="30000" dirty="0">
                <a:latin typeface="Century Gothic" panose="020B0502020202020204" pitchFamily="34" charset="0"/>
              </a:rPr>
              <a:t>2+ </a:t>
            </a:r>
            <a:r>
              <a:rPr lang="en-US" sz="4000" dirty="0">
                <a:latin typeface="Century Gothic" panose="020B0502020202020204" pitchFamily="34" charset="0"/>
              </a:rPr>
              <a:t>Channels?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21C096-C648-422F-80EF-735C3A7FF9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07" b="27037"/>
          <a:stretch/>
        </p:blipFill>
        <p:spPr>
          <a:xfrm>
            <a:off x="1521767" y="2000250"/>
            <a:ext cx="9148465" cy="3124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CFBF185-DCA2-4EE9-A85B-4A5379258704}"/>
              </a:ext>
            </a:extLst>
          </p:cNvPr>
          <p:cNvSpPr/>
          <p:nvPr/>
        </p:nvSpPr>
        <p:spPr>
          <a:xfrm>
            <a:off x="1771650" y="3168650"/>
            <a:ext cx="8528050" cy="939800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95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3A2528-1BFC-4162-909B-9C513684E8A9}"/>
              </a:ext>
            </a:extLst>
          </p:cNvPr>
          <p:cNvSpPr txBox="1"/>
          <p:nvPr/>
        </p:nvSpPr>
        <p:spPr>
          <a:xfrm>
            <a:off x="1588239" y="635563"/>
            <a:ext cx="9022611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Neurotransmitter Release is Quantal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7D9F13-6C88-43F7-9853-F6CC351208A6}"/>
              </a:ext>
            </a:extLst>
          </p:cNvPr>
          <p:cNvSpPr txBox="1"/>
          <p:nvPr/>
        </p:nvSpPr>
        <p:spPr>
          <a:xfrm>
            <a:off x="3926627" y="1195839"/>
            <a:ext cx="4345835" cy="545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400" dirty="0">
                <a:latin typeface="Century Gothic" panose="020B0502020202020204" pitchFamily="34" charset="0"/>
              </a:rPr>
              <a:t>(but you already know that)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E95BF1-B28D-4E6F-9BD2-16CB4091B6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3" t="13611" b="13888"/>
          <a:stretch/>
        </p:blipFill>
        <p:spPr>
          <a:xfrm>
            <a:off x="4476750" y="1801133"/>
            <a:ext cx="5887668" cy="48156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9DB9DC-B5BB-425B-A8F0-6A28FC21FC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11" r="68059" b="13888"/>
          <a:stretch/>
        </p:blipFill>
        <p:spPr>
          <a:xfrm>
            <a:off x="1503732" y="1801133"/>
            <a:ext cx="2830143" cy="481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54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1C9E74-D1C6-4D20-8B3F-96B157EA8875}"/>
              </a:ext>
            </a:extLst>
          </p:cNvPr>
          <p:cNvSpPr txBox="1"/>
          <p:nvPr/>
        </p:nvSpPr>
        <p:spPr>
          <a:xfrm>
            <a:off x="4436088" y="776799"/>
            <a:ext cx="333609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In The CNS…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274AE91-7CFC-42AC-8FAE-F58439333EF0}"/>
              </a:ext>
            </a:extLst>
          </p:cNvPr>
          <p:cNvGrpSpPr/>
          <p:nvPr/>
        </p:nvGrpSpPr>
        <p:grpSpPr>
          <a:xfrm>
            <a:off x="982406" y="1569618"/>
            <a:ext cx="9997871" cy="545342"/>
            <a:chOff x="1042040" y="1569618"/>
            <a:chExt cx="9997871" cy="54534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A154FAC-C9E6-43B6-9006-A8EDCA8C8FAF}"/>
                </a:ext>
              </a:extLst>
            </p:cNvPr>
            <p:cNvSpPr/>
            <p:nvPr/>
          </p:nvSpPr>
          <p:spPr>
            <a:xfrm>
              <a:off x="1042040" y="1793525"/>
              <a:ext cx="182880" cy="18288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95250" h="31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ED5C71C-65D3-49F2-BC30-BB35EFFB5D4D}"/>
                </a:ext>
              </a:extLst>
            </p:cNvPr>
            <p:cNvSpPr txBox="1"/>
            <p:nvPr/>
          </p:nvSpPr>
          <p:spPr>
            <a:xfrm>
              <a:off x="1287634" y="1569618"/>
              <a:ext cx="9752277" cy="545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sz="2400" dirty="0">
                  <a:latin typeface="Century Gothic" panose="020B0502020202020204" pitchFamily="34" charset="0"/>
                </a:rPr>
                <a:t>Most presynaptic terminals have only a single active zone.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43507DB-3CB7-46D9-8576-B0AEE4FCFA4C}"/>
              </a:ext>
            </a:extLst>
          </p:cNvPr>
          <p:cNvGrpSpPr/>
          <p:nvPr/>
        </p:nvGrpSpPr>
        <p:grpSpPr>
          <a:xfrm>
            <a:off x="1362366" y="2203595"/>
            <a:ext cx="9625084" cy="733534"/>
            <a:chOff x="1639758" y="2084323"/>
            <a:chExt cx="9625084" cy="73353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01CAB2D-C21D-41C9-9967-2965E67F9CB1}"/>
                </a:ext>
              </a:extLst>
            </p:cNvPr>
            <p:cNvSpPr txBox="1"/>
            <p:nvPr/>
          </p:nvSpPr>
          <p:spPr>
            <a:xfrm>
              <a:off x="1879788" y="2084323"/>
              <a:ext cx="9385054" cy="733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en-US" sz="2400" dirty="0">
                  <a:latin typeface="Century Gothic" panose="020B0502020202020204" pitchFamily="34" charset="0"/>
                </a:rPr>
                <a:t>An action potential usually releases at most a single quantum of transmitter in an all-or-none manner. 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876353B-A4F7-45D7-8F06-CCAAF1117EDB}"/>
                </a:ext>
              </a:extLst>
            </p:cNvPr>
            <p:cNvSpPr/>
            <p:nvPr/>
          </p:nvSpPr>
          <p:spPr>
            <a:xfrm>
              <a:off x="1639758" y="2179388"/>
              <a:ext cx="182880" cy="18288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95250" h="31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8E51D80-F457-49C5-94F7-2B0832693B60}"/>
              </a:ext>
            </a:extLst>
          </p:cNvPr>
          <p:cNvGrpSpPr/>
          <p:nvPr/>
        </p:nvGrpSpPr>
        <p:grpSpPr>
          <a:xfrm>
            <a:off x="1704107" y="3847933"/>
            <a:ext cx="9560232" cy="733534"/>
            <a:chOff x="2049491" y="3759744"/>
            <a:chExt cx="9560232" cy="73353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7B0F0E0-B49C-47CA-969E-7501444F0A1A}"/>
                </a:ext>
              </a:extLst>
            </p:cNvPr>
            <p:cNvSpPr txBox="1"/>
            <p:nvPr/>
          </p:nvSpPr>
          <p:spPr>
            <a:xfrm>
              <a:off x="2224669" y="3759744"/>
              <a:ext cx="9385054" cy="733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en-US" sz="2400" dirty="0">
                  <a:latin typeface="Century Gothic" panose="020B0502020202020204" pitchFamily="34" charset="0"/>
                </a:rPr>
                <a:t>AND, most central neurons form only a few synapses with their postsynaptic targets.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1412C1A-110B-4297-997B-BD5531184948}"/>
                </a:ext>
              </a:extLst>
            </p:cNvPr>
            <p:cNvSpPr/>
            <p:nvPr/>
          </p:nvSpPr>
          <p:spPr>
            <a:xfrm>
              <a:off x="2049491" y="3859227"/>
              <a:ext cx="182880" cy="18288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95250" h="31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C751DEF-42AC-4FCA-8BEE-CEE0E989505A}"/>
              </a:ext>
            </a:extLst>
          </p:cNvPr>
          <p:cNvGrpSpPr/>
          <p:nvPr/>
        </p:nvGrpSpPr>
        <p:grpSpPr>
          <a:xfrm>
            <a:off x="1948279" y="4670103"/>
            <a:ext cx="9370880" cy="733534"/>
            <a:chOff x="2331763" y="4631122"/>
            <a:chExt cx="9370880" cy="73353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51E0D85-94D8-4CBD-BE17-D20C46659E9F}"/>
                </a:ext>
              </a:extLst>
            </p:cNvPr>
            <p:cNvSpPr txBox="1"/>
            <p:nvPr/>
          </p:nvSpPr>
          <p:spPr>
            <a:xfrm>
              <a:off x="2562268" y="4631122"/>
              <a:ext cx="9140375" cy="733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en-US" sz="2400" dirty="0">
                  <a:latin typeface="Century Gothic" panose="020B0502020202020204" pitchFamily="34" charset="0"/>
                </a:rPr>
                <a:t>Exception: Purkinje Cells receive ~10,000 synapse from a single climbing fiber.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04B7A60-8B15-4E6F-9CCE-A4785FD43689}"/>
                </a:ext>
              </a:extLst>
            </p:cNvPr>
            <p:cNvSpPr/>
            <p:nvPr/>
          </p:nvSpPr>
          <p:spPr>
            <a:xfrm>
              <a:off x="2331763" y="4722353"/>
              <a:ext cx="182880" cy="18288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95250" h="31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DA1001D-C273-4694-B744-C0EF32ACC900}"/>
              </a:ext>
            </a:extLst>
          </p:cNvPr>
          <p:cNvGrpSpPr/>
          <p:nvPr/>
        </p:nvGrpSpPr>
        <p:grpSpPr>
          <a:xfrm>
            <a:off x="1704107" y="3025764"/>
            <a:ext cx="9560232" cy="733534"/>
            <a:chOff x="2049491" y="2823117"/>
            <a:chExt cx="9560232" cy="73353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7ED0845-57AA-4B1D-85E9-6BA7F04BE1CD}"/>
                </a:ext>
              </a:extLst>
            </p:cNvPr>
            <p:cNvSpPr txBox="1"/>
            <p:nvPr/>
          </p:nvSpPr>
          <p:spPr>
            <a:xfrm>
              <a:off x="2224669" y="2823117"/>
              <a:ext cx="9385054" cy="733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en-US" sz="2400" dirty="0">
                  <a:latin typeface="Century Gothic" panose="020B0502020202020204" pitchFamily="34" charset="0"/>
                </a:rPr>
                <a:t>The probability of release at CNS synapses can range from 0.1 to 0.9 (most are low probability)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B7D3B9F-DC07-4F19-AC7E-725417F02D31}"/>
                </a:ext>
              </a:extLst>
            </p:cNvPr>
            <p:cNvSpPr/>
            <p:nvPr/>
          </p:nvSpPr>
          <p:spPr>
            <a:xfrm>
              <a:off x="2049491" y="2922007"/>
              <a:ext cx="182880" cy="18288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95250" h="31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9C47B40-5D1E-4931-9C88-D6B1A4365994}"/>
              </a:ext>
            </a:extLst>
          </p:cNvPr>
          <p:cNvSpPr txBox="1"/>
          <p:nvPr/>
        </p:nvSpPr>
        <p:spPr>
          <a:xfrm>
            <a:off x="4157472" y="5896535"/>
            <a:ext cx="284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 Release Probability Static?</a:t>
            </a:r>
          </a:p>
        </p:txBody>
      </p:sp>
    </p:spTree>
    <p:extLst>
      <p:ext uri="{BB962C8B-B14F-4D97-AF65-F5344CB8AC3E}">
        <p14:creationId xmlns:p14="http://schemas.microsoft.com/office/powerpoint/2010/main" val="106005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1C9E74-D1C6-4D20-8B3F-96B157EA8875}"/>
              </a:ext>
            </a:extLst>
          </p:cNvPr>
          <p:cNvSpPr txBox="1"/>
          <p:nvPr/>
        </p:nvSpPr>
        <p:spPr>
          <a:xfrm>
            <a:off x="2832044" y="668919"/>
            <a:ext cx="6527912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Detecting Release Events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2EFDA89-81CD-4588-ADAA-D0E75C56336F}"/>
              </a:ext>
            </a:extLst>
          </p:cNvPr>
          <p:cNvGrpSpPr/>
          <p:nvPr/>
        </p:nvGrpSpPr>
        <p:grpSpPr>
          <a:xfrm>
            <a:off x="7049443" y="2210462"/>
            <a:ext cx="4139312" cy="2680636"/>
            <a:chOff x="7049443" y="2210462"/>
            <a:chExt cx="4139312" cy="268063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0F50C34-BD5E-41DF-81F6-101AFF6AB2C4}"/>
                </a:ext>
              </a:extLst>
            </p:cNvPr>
            <p:cNvGrpSpPr/>
            <p:nvPr/>
          </p:nvGrpSpPr>
          <p:grpSpPr>
            <a:xfrm>
              <a:off x="9359955" y="2210462"/>
              <a:ext cx="1828800" cy="2680636"/>
              <a:chOff x="9359955" y="2210462"/>
              <a:chExt cx="1828800" cy="2680636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B5A027B0-4772-4F21-86C3-AF206EA55235}"/>
                  </a:ext>
                </a:extLst>
              </p:cNvPr>
              <p:cNvSpPr/>
              <p:nvPr/>
            </p:nvSpPr>
            <p:spPr>
              <a:xfrm>
                <a:off x="9359955" y="2210462"/>
                <a:ext cx="1828800" cy="1828800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3302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0AC4699-FE98-49BD-93A1-59B12535AD86}"/>
                  </a:ext>
                </a:extLst>
              </p:cNvPr>
              <p:cNvSpPr txBox="1"/>
              <p:nvPr/>
            </p:nvSpPr>
            <p:spPr>
              <a:xfrm>
                <a:off x="9843509" y="4029324"/>
                <a:ext cx="861693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3000"/>
                  </a:lnSpc>
                </a:pPr>
                <a:r>
                  <a:rPr lang="en-US" sz="2800" dirty="0">
                    <a:latin typeface="Century Gothic" panose="020B0502020202020204" pitchFamily="34" charset="0"/>
                  </a:rPr>
                  <a:t>Big Cell</a:t>
                </a: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55FBF0D0-34B9-4E2A-A675-B4871D2C5CE3}"/>
                </a:ext>
              </a:extLst>
            </p:cNvPr>
            <p:cNvGrpSpPr/>
            <p:nvPr/>
          </p:nvGrpSpPr>
          <p:grpSpPr>
            <a:xfrm>
              <a:off x="7049443" y="3308736"/>
              <a:ext cx="1088639" cy="1582362"/>
              <a:chOff x="7049443" y="3308736"/>
              <a:chExt cx="1088639" cy="158236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2E40D1F-1C09-4920-96F2-72D61E1DC2EE}"/>
                  </a:ext>
                </a:extLst>
              </p:cNvPr>
              <p:cNvSpPr/>
              <p:nvPr/>
            </p:nvSpPr>
            <p:spPr>
              <a:xfrm>
                <a:off x="7228002" y="3308736"/>
                <a:ext cx="731520" cy="73052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3302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8B590BC-E772-4EBE-B350-C5F3EE5A04F1}"/>
                  </a:ext>
                </a:extLst>
              </p:cNvPr>
              <p:cNvSpPr txBox="1"/>
              <p:nvPr/>
            </p:nvSpPr>
            <p:spPr>
              <a:xfrm>
                <a:off x="7049443" y="4029324"/>
                <a:ext cx="1088639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3000"/>
                  </a:lnSpc>
                </a:pPr>
                <a:r>
                  <a:rPr lang="en-US" sz="2800" dirty="0">
                    <a:latin typeface="Century Gothic" panose="020B0502020202020204" pitchFamily="34" charset="0"/>
                  </a:rPr>
                  <a:t>Small Cell</a:t>
                </a:r>
              </a:p>
            </p:txBody>
          </p:sp>
        </p:grp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307E6BBB-E6F2-4EF8-AA6C-2983CA2024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637"/>
          <a:stretch/>
        </p:blipFill>
        <p:spPr>
          <a:xfrm>
            <a:off x="2832044" y="2953991"/>
            <a:ext cx="3274191" cy="1544105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E1B45892-2CB4-46C4-A57B-0128A882D279}"/>
              </a:ext>
            </a:extLst>
          </p:cNvPr>
          <p:cNvGrpSpPr/>
          <p:nvPr/>
        </p:nvGrpSpPr>
        <p:grpSpPr>
          <a:xfrm>
            <a:off x="1096424" y="2847356"/>
            <a:ext cx="1371600" cy="1889267"/>
            <a:chOff x="1197754" y="3519498"/>
            <a:chExt cx="1371600" cy="1889267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33151F8-9C04-4315-8A92-AEB01772459A}"/>
                </a:ext>
              </a:extLst>
            </p:cNvPr>
            <p:cNvSpPr/>
            <p:nvPr/>
          </p:nvSpPr>
          <p:spPr>
            <a:xfrm>
              <a:off x="1197754" y="3519498"/>
              <a:ext cx="1371600" cy="13716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302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76D9100-4EAD-41C2-A480-BDFB85460E24}"/>
                </a:ext>
              </a:extLst>
            </p:cNvPr>
            <p:cNvSpPr txBox="1"/>
            <p:nvPr/>
          </p:nvSpPr>
          <p:spPr>
            <a:xfrm>
              <a:off x="1339235" y="4931711"/>
              <a:ext cx="1088639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sz="2800" dirty="0">
                  <a:latin typeface="Century Gothic" panose="020B0502020202020204" pitchFamily="34" charset="0"/>
                </a:rPr>
                <a:t>Cell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A540381-1619-47A4-90E6-5EFFA978DF13}"/>
              </a:ext>
            </a:extLst>
          </p:cNvPr>
          <p:cNvGrpSpPr/>
          <p:nvPr/>
        </p:nvGrpSpPr>
        <p:grpSpPr>
          <a:xfrm>
            <a:off x="721052" y="1788453"/>
            <a:ext cx="713070" cy="1623902"/>
            <a:chOff x="941026" y="2401221"/>
            <a:chExt cx="713070" cy="1623902"/>
          </a:xfrm>
          <a:solidFill>
            <a:schemeClr val="bg1"/>
          </a:solidFill>
        </p:grpSpPr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95552CE3-8F3B-4327-A21B-889C65BA07A2}"/>
                </a:ext>
              </a:extLst>
            </p:cNvPr>
            <p:cNvSpPr/>
            <p:nvPr/>
          </p:nvSpPr>
          <p:spPr>
            <a:xfrm rot="9331978">
              <a:off x="1281957" y="2402345"/>
              <a:ext cx="372139" cy="1622778"/>
            </a:xfrm>
            <a:prstGeom prst="triangl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D759B56-3D61-4A2D-ACDF-BA0B73C8DA2E}"/>
                </a:ext>
              </a:extLst>
            </p:cNvPr>
            <p:cNvSpPr/>
            <p:nvPr/>
          </p:nvSpPr>
          <p:spPr>
            <a:xfrm rot="20197940">
              <a:off x="941026" y="2401221"/>
              <a:ext cx="372205" cy="13933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718CD3B-DD62-46F9-AE90-094945465154}"/>
              </a:ext>
            </a:extLst>
          </p:cNvPr>
          <p:cNvGrpSpPr/>
          <p:nvPr/>
        </p:nvGrpSpPr>
        <p:grpSpPr>
          <a:xfrm>
            <a:off x="6292484" y="5180799"/>
            <a:ext cx="5283150" cy="861774"/>
            <a:chOff x="6292484" y="5180799"/>
            <a:chExt cx="5283150" cy="861774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A5739F0-D71E-4775-AA4B-121443FD8E1D}"/>
                </a:ext>
              </a:extLst>
            </p:cNvPr>
            <p:cNvSpPr txBox="1"/>
            <p:nvPr/>
          </p:nvSpPr>
          <p:spPr>
            <a:xfrm>
              <a:off x="6292484" y="5180799"/>
              <a:ext cx="260255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sz="2400" dirty="0">
                  <a:latin typeface="Century Gothic" panose="020B0502020202020204" pitchFamily="34" charset="0"/>
                </a:rPr>
                <a:t>Low Capacitance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0E0CB4B-B14E-4A4A-8740-1472B19DDB76}"/>
                </a:ext>
              </a:extLst>
            </p:cNvPr>
            <p:cNvSpPr txBox="1"/>
            <p:nvPr/>
          </p:nvSpPr>
          <p:spPr>
            <a:xfrm>
              <a:off x="8973077" y="5180799"/>
              <a:ext cx="260255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sz="2400" dirty="0">
                  <a:latin typeface="Century Gothic" panose="020B0502020202020204" pitchFamily="34" charset="0"/>
                </a:rPr>
                <a:t>High Capacitance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7AB1C0D3-6922-4CA1-ABD7-2A245346ADC2}"/>
              </a:ext>
            </a:extLst>
          </p:cNvPr>
          <p:cNvSpPr/>
          <p:nvPr/>
        </p:nvSpPr>
        <p:spPr>
          <a:xfrm>
            <a:off x="2882900" y="3016250"/>
            <a:ext cx="270999" cy="203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03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D2225A85-AC2C-4973-9CFB-1396C86CEA7D}"/>
              </a:ext>
            </a:extLst>
          </p:cNvPr>
          <p:cNvSpPr txBox="1"/>
          <p:nvPr/>
        </p:nvSpPr>
        <p:spPr>
          <a:xfrm>
            <a:off x="6950383" y="4029324"/>
            <a:ext cx="12868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800" dirty="0">
                <a:latin typeface="Century Gothic" panose="020B0502020202020204" pitchFamily="34" charset="0"/>
              </a:rPr>
              <a:t>Bigger Cell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1C9E74-D1C6-4D20-8B3F-96B157EA8875}"/>
              </a:ext>
            </a:extLst>
          </p:cNvPr>
          <p:cNvSpPr txBox="1"/>
          <p:nvPr/>
        </p:nvSpPr>
        <p:spPr>
          <a:xfrm>
            <a:off x="2832044" y="668919"/>
            <a:ext cx="6527912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Detecting Release Events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2E40D1F-1C09-4920-96F2-72D61E1DC2EE}"/>
              </a:ext>
            </a:extLst>
          </p:cNvPr>
          <p:cNvSpPr/>
          <p:nvPr/>
        </p:nvSpPr>
        <p:spPr>
          <a:xfrm>
            <a:off x="7228002" y="3308736"/>
            <a:ext cx="731520" cy="730526"/>
          </a:xfrm>
          <a:prstGeom prst="ellipse">
            <a:avLst/>
          </a:prstGeom>
          <a:solidFill>
            <a:srgbClr val="008000"/>
          </a:solidFill>
          <a:ln>
            <a:noFill/>
          </a:ln>
          <a:scene3d>
            <a:camera prst="orthographicFront"/>
            <a:lightRig rig="threePt" dir="t"/>
          </a:scene3d>
          <a:sp3d>
            <a:bevelT w="330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B590BC-E772-4EBE-B350-C5F3EE5A04F1}"/>
              </a:ext>
            </a:extLst>
          </p:cNvPr>
          <p:cNvSpPr txBox="1"/>
          <p:nvPr/>
        </p:nvSpPr>
        <p:spPr>
          <a:xfrm>
            <a:off x="7049443" y="4029324"/>
            <a:ext cx="10886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800" dirty="0">
                <a:latin typeface="Century Gothic" panose="020B0502020202020204" pitchFamily="34" charset="0"/>
              </a:rPr>
              <a:t>Small Cell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A5739F0-D71E-4775-AA4B-121443FD8E1D}"/>
              </a:ext>
            </a:extLst>
          </p:cNvPr>
          <p:cNvSpPr txBox="1"/>
          <p:nvPr/>
        </p:nvSpPr>
        <p:spPr>
          <a:xfrm>
            <a:off x="6292484" y="5180799"/>
            <a:ext cx="260255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400" dirty="0">
                <a:latin typeface="Century Gothic" panose="020B0502020202020204" pitchFamily="34" charset="0"/>
              </a:rPr>
              <a:t>Low Capacitance</a:t>
            </a:r>
          </a:p>
        </p:txBody>
      </p:sp>
    </p:spTree>
    <p:extLst>
      <p:ext uri="{BB962C8B-B14F-4D97-AF65-F5344CB8AC3E}">
        <p14:creationId xmlns:p14="http://schemas.microsoft.com/office/powerpoint/2010/main" val="389065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85185E-6 L 0.00026 -0.0236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6" grpId="0" animBg="1"/>
      <p:bldP spid="6" grpId="1" animBg="1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1C9E74-D1C6-4D20-8B3F-96B157EA8875}"/>
              </a:ext>
            </a:extLst>
          </p:cNvPr>
          <p:cNvSpPr txBox="1"/>
          <p:nvPr/>
        </p:nvSpPr>
        <p:spPr>
          <a:xfrm>
            <a:off x="2832044" y="668919"/>
            <a:ext cx="6527912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Detecting Release Events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2E40D1F-1C09-4920-96F2-72D61E1DC2EE}"/>
              </a:ext>
            </a:extLst>
          </p:cNvPr>
          <p:cNvSpPr/>
          <p:nvPr/>
        </p:nvSpPr>
        <p:spPr>
          <a:xfrm>
            <a:off x="7049444" y="2967963"/>
            <a:ext cx="1097280" cy="1097280"/>
          </a:xfrm>
          <a:prstGeom prst="ellipse">
            <a:avLst/>
          </a:prstGeom>
          <a:solidFill>
            <a:srgbClr val="008000"/>
          </a:solidFill>
          <a:ln>
            <a:noFill/>
          </a:ln>
          <a:scene3d>
            <a:camera prst="orthographicFront"/>
            <a:lightRig rig="threePt" dir="t"/>
          </a:scene3d>
          <a:sp3d>
            <a:bevelT w="330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A5739F0-D71E-4775-AA4B-121443FD8E1D}"/>
              </a:ext>
            </a:extLst>
          </p:cNvPr>
          <p:cNvSpPr txBox="1"/>
          <p:nvPr/>
        </p:nvSpPr>
        <p:spPr>
          <a:xfrm>
            <a:off x="6292484" y="5180799"/>
            <a:ext cx="260255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400" dirty="0">
                <a:latin typeface="Century Gothic" panose="020B0502020202020204" pitchFamily="34" charset="0"/>
              </a:rPr>
              <a:t>Low Capacitance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00212E-FBA2-45D1-BA66-FF13F7C1CEC3}"/>
              </a:ext>
            </a:extLst>
          </p:cNvPr>
          <p:cNvSpPr txBox="1"/>
          <p:nvPr/>
        </p:nvSpPr>
        <p:spPr>
          <a:xfrm>
            <a:off x="6950383" y="4029324"/>
            <a:ext cx="12868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800" dirty="0">
                <a:latin typeface="Century Gothic" panose="020B0502020202020204" pitchFamily="34" charset="0"/>
              </a:rPr>
              <a:t>Bigger Cell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0BB097-3661-4113-B603-01C29CB206BB}"/>
              </a:ext>
            </a:extLst>
          </p:cNvPr>
          <p:cNvSpPr txBox="1"/>
          <p:nvPr/>
        </p:nvSpPr>
        <p:spPr>
          <a:xfrm>
            <a:off x="7049443" y="4029324"/>
            <a:ext cx="10886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800" dirty="0">
                <a:latin typeface="Century Gothic" panose="020B0502020202020204" pitchFamily="34" charset="0"/>
              </a:rPr>
              <a:t>Small Cell</a:t>
            </a:r>
          </a:p>
        </p:txBody>
      </p:sp>
    </p:spTree>
    <p:extLst>
      <p:ext uri="{BB962C8B-B14F-4D97-AF65-F5344CB8AC3E}">
        <p14:creationId xmlns:p14="http://schemas.microsoft.com/office/powerpoint/2010/main" val="272555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69000" y="69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48148E-6 L -0.00065 0.0277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00BB097-3661-4113-B603-01C29CB206BB}"/>
              </a:ext>
            </a:extLst>
          </p:cNvPr>
          <p:cNvSpPr txBox="1"/>
          <p:nvPr/>
        </p:nvSpPr>
        <p:spPr>
          <a:xfrm>
            <a:off x="7049443" y="4029324"/>
            <a:ext cx="10886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800" dirty="0">
                <a:latin typeface="Century Gothic" panose="020B0502020202020204" pitchFamily="34" charset="0"/>
              </a:rPr>
              <a:t>Small Cell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1C9E74-D1C6-4D20-8B3F-96B157EA8875}"/>
              </a:ext>
            </a:extLst>
          </p:cNvPr>
          <p:cNvSpPr txBox="1"/>
          <p:nvPr/>
        </p:nvSpPr>
        <p:spPr>
          <a:xfrm>
            <a:off x="2832044" y="668919"/>
            <a:ext cx="6527912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Detecting Release Events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A5739F0-D71E-4775-AA4B-121443FD8E1D}"/>
              </a:ext>
            </a:extLst>
          </p:cNvPr>
          <p:cNvSpPr txBox="1"/>
          <p:nvPr/>
        </p:nvSpPr>
        <p:spPr>
          <a:xfrm>
            <a:off x="6292484" y="5180799"/>
            <a:ext cx="260255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400" dirty="0">
                <a:latin typeface="Century Gothic" panose="020B0502020202020204" pitchFamily="34" charset="0"/>
              </a:rPr>
              <a:t>Low Capacitance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2DC0193-4980-42EA-B55A-05711B4D93E9}"/>
              </a:ext>
            </a:extLst>
          </p:cNvPr>
          <p:cNvSpPr/>
          <p:nvPr/>
        </p:nvSpPr>
        <p:spPr>
          <a:xfrm>
            <a:off x="7228002" y="3343661"/>
            <a:ext cx="740664" cy="740664"/>
          </a:xfrm>
          <a:prstGeom prst="ellipse">
            <a:avLst/>
          </a:prstGeom>
          <a:solidFill>
            <a:srgbClr val="008000">
              <a:alpha val="25098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330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5A7BA9B-9200-4836-84A7-116505CCA3FE}"/>
              </a:ext>
            </a:extLst>
          </p:cNvPr>
          <p:cNvSpPr/>
          <p:nvPr/>
        </p:nvSpPr>
        <p:spPr>
          <a:xfrm>
            <a:off x="7525182" y="3771126"/>
            <a:ext cx="137160" cy="137160"/>
          </a:xfrm>
          <a:prstGeom prst="ellipse">
            <a:avLst/>
          </a:prstGeom>
          <a:solidFill>
            <a:srgbClr val="0080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9B6150F-246B-4ACE-B761-6564A7DFFB65}"/>
              </a:ext>
            </a:extLst>
          </p:cNvPr>
          <p:cNvSpPr/>
          <p:nvPr/>
        </p:nvSpPr>
        <p:spPr>
          <a:xfrm>
            <a:off x="7584278" y="4071936"/>
            <a:ext cx="18288" cy="457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363873A-8C05-407C-8DC3-3D77779D0F62}"/>
              </a:ext>
            </a:extLst>
          </p:cNvPr>
          <p:cNvSpPr/>
          <p:nvPr/>
        </p:nvSpPr>
        <p:spPr>
          <a:xfrm>
            <a:off x="1533525" y="1680051"/>
            <a:ext cx="3847099" cy="3802745"/>
          </a:xfrm>
          <a:prstGeom prst="ellipse">
            <a:avLst/>
          </a:prstGeom>
          <a:solidFill>
            <a:srgbClr val="008000">
              <a:alpha val="25098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330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5038E7A-5F55-4D02-9FA4-37CD8DC47EAF}"/>
              </a:ext>
            </a:extLst>
          </p:cNvPr>
          <p:cNvSpPr/>
          <p:nvPr/>
        </p:nvSpPr>
        <p:spPr>
          <a:xfrm>
            <a:off x="3077114" y="3874758"/>
            <a:ext cx="712426" cy="704212"/>
          </a:xfrm>
          <a:prstGeom prst="ellipse">
            <a:avLst/>
          </a:prstGeom>
          <a:solidFill>
            <a:srgbClr val="0080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17E7E1C-25EB-4077-9571-FA61C4EAD64A}"/>
              </a:ext>
            </a:extLst>
          </p:cNvPr>
          <p:cNvSpPr/>
          <p:nvPr/>
        </p:nvSpPr>
        <p:spPr>
          <a:xfrm>
            <a:off x="3317391" y="5419188"/>
            <a:ext cx="94990" cy="23473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89BD40-8A4F-43A1-BCF8-D8D03F152545}"/>
              </a:ext>
            </a:extLst>
          </p:cNvPr>
          <p:cNvSpPr txBox="1"/>
          <p:nvPr/>
        </p:nvSpPr>
        <p:spPr>
          <a:xfrm>
            <a:off x="2063607" y="5772139"/>
            <a:ext cx="2602557" cy="833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400" dirty="0">
                <a:latin typeface="Century Gothic" panose="020B0502020202020204" pitchFamily="34" charset="0"/>
              </a:rPr>
              <a:t>Little Bit Higher Capacitance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87E710-F895-4484-82CE-7237A0ADE151}"/>
              </a:ext>
            </a:extLst>
          </p:cNvPr>
          <p:cNvSpPr txBox="1"/>
          <p:nvPr/>
        </p:nvSpPr>
        <p:spPr>
          <a:xfrm>
            <a:off x="2111102" y="5763921"/>
            <a:ext cx="260255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400" dirty="0">
                <a:latin typeface="Century Gothic" panose="020B0502020202020204" pitchFamily="34" charset="0"/>
              </a:rPr>
              <a:t>Low Capacitance</a:t>
            </a:r>
          </a:p>
        </p:txBody>
      </p:sp>
    </p:spTree>
    <p:extLst>
      <p:ext uri="{BB962C8B-B14F-4D97-AF65-F5344CB8AC3E}">
        <p14:creationId xmlns:p14="http://schemas.microsoft.com/office/powerpoint/2010/main" val="262710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-0.00013 0.0247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-0.00391 0.1305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4" grpId="0" animBg="1"/>
      <p:bldP spid="13" grpId="0" animBg="1"/>
      <p:bldP spid="14" grpId="0" animBg="1"/>
      <p:bldP spid="14" grpId="1" animBg="1"/>
      <p:bldP spid="14" grpId="2" animBg="1"/>
      <p:bldP spid="15" grpId="0" animBg="1"/>
      <p:bldP spid="15" grpId="1" animBg="1"/>
      <p:bldP spid="16" grpId="0"/>
      <p:bldP spid="16" grpId="1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1C9E74-D1C6-4D20-8B3F-96B157EA8875}"/>
              </a:ext>
            </a:extLst>
          </p:cNvPr>
          <p:cNvSpPr txBox="1"/>
          <p:nvPr/>
        </p:nvSpPr>
        <p:spPr>
          <a:xfrm>
            <a:off x="2832044" y="668919"/>
            <a:ext cx="6527912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Detecting Release Events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FD9A02B-851A-444F-AE89-5FA2FCAE2BB0}"/>
              </a:ext>
            </a:extLst>
          </p:cNvPr>
          <p:cNvGrpSpPr/>
          <p:nvPr/>
        </p:nvGrpSpPr>
        <p:grpSpPr>
          <a:xfrm>
            <a:off x="2317750" y="1460500"/>
            <a:ext cx="7556500" cy="5054600"/>
            <a:chOff x="416867" y="-1320864"/>
            <a:chExt cx="9148465" cy="692156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E9EF58F-6E07-4814-BA76-3652854A95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817" b="24900"/>
            <a:stretch/>
          </p:blipFill>
          <p:spPr>
            <a:xfrm>
              <a:off x="416867" y="2220882"/>
              <a:ext cx="9148465" cy="337981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B43DD1F-EEB8-4DD5-BED2-67261693C9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06" b="24850"/>
            <a:stretch/>
          </p:blipFill>
          <p:spPr>
            <a:xfrm>
              <a:off x="416867" y="-1320864"/>
              <a:ext cx="9148465" cy="35417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378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7348CEB-1A72-40B8-804E-9919361AA103}"/>
              </a:ext>
            </a:extLst>
          </p:cNvPr>
          <p:cNvSpPr txBox="1"/>
          <p:nvPr/>
        </p:nvSpPr>
        <p:spPr>
          <a:xfrm>
            <a:off x="3852687" y="285328"/>
            <a:ext cx="45384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Vesicular Release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FCDC50-4A77-49E0-AB6B-CFC21673CDBA}"/>
              </a:ext>
            </a:extLst>
          </p:cNvPr>
          <p:cNvSpPr txBox="1"/>
          <p:nvPr/>
        </p:nvSpPr>
        <p:spPr>
          <a:xfrm>
            <a:off x="4359299" y="1098841"/>
            <a:ext cx="3506088" cy="8104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Synapses &amp; Circuits</a:t>
            </a:r>
          </a:p>
          <a:p>
            <a:pPr algn="ctr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Lecture Three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AAA4C33-8064-4A4A-B2A5-E081F32B2168}"/>
              </a:ext>
            </a:extLst>
          </p:cNvPr>
          <p:cNvGrpSpPr/>
          <p:nvPr/>
        </p:nvGrpSpPr>
        <p:grpSpPr>
          <a:xfrm>
            <a:off x="780162" y="2451674"/>
            <a:ext cx="4803323" cy="2155371"/>
            <a:chOff x="780162" y="2451674"/>
            <a:chExt cx="4803323" cy="2155371"/>
          </a:xfrm>
        </p:grpSpPr>
        <p:pic>
          <p:nvPicPr>
            <p:cNvPr id="4" name="Picture 2" descr="Image result for action potential">
              <a:extLst>
                <a:ext uri="{FF2B5EF4-FFF2-40B4-BE49-F238E27FC236}">
                  <a16:creationId xmlns:a16="http://schemas.microsoft.com/office/drawing/2014/main" id="{E603EDE2-CA65-4C23-BDAB-BCCF6784D07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4698" y="2578278"/>
              <a:ext cx="3851390" cy="1818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02ABB96-926D-4C03-BB54-7E40914E62F3}"/>
                </a:ext>
              </a:extLst>
            </p:cNvPr>
            <p:cNvSpPr/>
            <p:nvPr/>
          </p:nvSpPr>
          <p:spPr>
            <a:xfrm>
              <a:off x="780162" y="2451674"/>
              <a:ext cx="4803323" cy="215537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A047C0A-3816-47C8-B116-4A874E346E83}"/>
              </a:ext>
            </a:extLst>
          </p:cNvPr>
          <p:cNvSpPr txBox="1"/>
          <p:nvPr/>
        </p:nvSpPr>
        <p:spPr>
          <a:xfrm>
            <a:off x="2312032" y="2048682"/>
            <a:ext cx="1739579" cy="4185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latin typeface="Century Gothic" panose="020B0502020202020204" pitchFamily="34" charset="0"/>
              </a:rPr>
              <a:t>Lecture One</a:t>
            </a:r>
          </a:p>
        </p:txBody>
      </p:sp>
      <p:pic>
        <p:nvPicPr>
          <p:cNvPr id="14" name="Picture 1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101F8E7B-63C7-40B2-9702-6AED43A2E2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97" r="34633"/>
          <a:stretch/>
        </p:blipFill>
        <p:spPr>
          <a:xfrm>
            <a:off x="2464884" y="5178537"/>
            <a:ext cx="1261296" cy="1226051"/>
          </a:xfrm>
          <a:prstGeom prst="rect">
            <a:avLst/>
          </a:prstGeom>
        </p:spPr>
      </p:pic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88FA7097-088D-44FA-A191-236B7113D548}"/>
              </a:ext>
            </a:extLst>
          </p:cNvPr>
          <p:cNvSpPr/>
          <p:nvPr/>
        </p:nvSpPr>
        <p:spPr>
          <a:xfrm>
            <a:off x="1263551" y="5319015"/>
            <a:ext cx="272922" cy="945093"/>
          </a:xfrm>
          <a:prstGeom prst="roundRect">
            <a:avLst/>
          </a:prstGeom>
          <a:solidFill>
            <a:schemeClr val="accent6">
              <a:lumMod val="75000"/>
            </a:schemeClr>
          </a:solidFill>
          <a:scene3d>
            <a:camera prst="orthographicFront">
              <a:rot lat="0" lon="4200000" rev="0"/>
            </a:camera>
            <a:lightRig rig="threePt" dir="t"/>
          </a:scene3d>
          <a:sp3d contourW="19050">
            <a:bevelT w="50800" h="146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C02D5000-A852-46E2-A81A-C1525E5E6BEF}"/>
              </a:ext>
            </a:extLst>
          </p:cNvPr>
          <p:cNvSpPr/>
          <p:nvPr/>
        </p:nvSpPr>
        <p:spPr>
          <a:xfrm>
            <a:off x="1769837" y="5608020"/>
            <a:ext cx="212684" cy="3948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1FC4615E-9B28-4E81-9600-B8E0C40E7062}"/>
              </a:ext>
            </a:extLst>
          </p:cNvPr>
          <p:cNvGrpSpPr/>
          <p:nvPr/>
        </p:nvGrpSpPr>
        <p:grpSpPr>
          <a:xfrm>
            <a:off x="481490" y="5600877"/>
            <a:ext cx="1673100" cy="402623"/>
            <a:chOff x="3492959" y="2951134"/>
            <a:chExt cx="4578229" cy="1693866"/>
          </a:xfrm>
        </p:grpSpPr>
        <p:sp>
          <p:nvSpPr>
            <p:cNvPr id="123" name="Rectangle: Rounded Corners 122">
              <a:extLst>
                <a:ext uri="{FF2B5EF4-FFF2-40B4-BE49-F238E27FC236}">
                  <a16:creationId xmlns:a16="http://schemas.microsoft.com/office/drawing/2014/main" id="{A77E9C28-08AB-46D3-AC99-6FCD62645CB2}"/>
                </a:ext>
              </a:extLst>
            </p:cNvPr>
            <p:cNvSpPr/>
            <p:nvPr/>
          </p:nvSpPr>
          <p:spPr>
            <a:xfrm>
              <a:off x="3715274" y="2983979"/>
              <a:ext cx="4228051" cy="1661021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285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3A8E5B93-BA6F-4168-ACCD-BCC3B0D3C63A}"/>
                </a:ext>
              </a:extLst>
            </p:cNvPr>
            <p:cNvSpPr/>
            <p:nvPr/>
          </p:nvSpPr>
          <p:spPr>
            <a:xfrm>
              <a:off x="7437550" y="2951134"/>
              <a:ext cx="633638" cy="16918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C4E67268-4752-4053-8E1D-58978CDD1319}"/>
                </a:ext>
              </a:extLst>
            </p:cNvPr>
            <p:cNvSpPr/>
            <p:nvPr/>
          </p:nvSpPr>
          <p:spPr>
            <a:xfrm>
              <a:off x="3492959" y="2983979"/>
              <a:ext cx="838899" cy="1661021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285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D3DFB52-C72D-4727-8135-4D84312489DE}"/>
              </a:ext>
            </a:extLst>
          </p:cNvPr>
          <p:cNvGrpSpPr/>
          <p:nvPr/>
        </p:nvGrpSpPr>
        <p:grpSpPr>
          <a:xfrm>
            <a:off x="1734447" y="5615616"/>
            <a:ext cx="113970" cy="387220"/>
            <a:chOff x="4769270" y="2403286"/>
            <a:chExt cx="598188" cy="1664196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2530BE1E-39B3-42BF-BAF9-3F1BCCA1B9DE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E06CA764-1844-4A8D-8768-580E40D9FF01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969DDC69-95C8-4FC9-8B26-4619B61CB1D0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2A63D078-DA3E-49F3-806F-261CA001ED1D}"/>
                </a:ext>
              </a:extLst>
            </p:cNvPr>
            <p:cNvSpPr/>
            <p:nvPr/>
          </p:nvSpPr>
          <p:spPr>
            <a:xfrm>
              <a:off x="4769270" y="2406462"/>
              <a:ext cx="591000" cy="1661020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6FB688B8-345C-491F-AF12-59FA89CDD03F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ECD86304-593D-4335-8630-C110D9AE1FDA}"/>
              </a:ext>
            </a:extLst>
          </p:cNvPr>
          <p:cNvGrpSpPr/>
          <p:nvPr/>
        </p:nvGrpSpPr>
        <p:grpSpPr>
          <a:xfrm>
            <a:off x="844039" y="5609881"/>
            <a:ext cx="113970" cy="386481"/>
            <a:chOff x="2134807" y="6134728"/>
            <a:chExt cx="113970" cy="386481"/>
          </a:xfrm>
        </p:grpSpPr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936AF978-355F-48B4-914C-8967109B90AB}"/>
                </a:ext>
              </a:extLst>
            </p:cNvPr>
            <p:cNvSpPr/>
            <p:nvPr/>
          </p:nvSpPr>
          <p:spPr>
            <a:xfrm>
              <a:off x="2143615" y="6134728"/>
              <a:ext cx="105162" cy="386481"/>
            </a:xfrm>
            <a:prstGeom prst="ellipse">
              <a:avLst/>
            </a:prstGeom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C220B953-C0EA-4362-8384-A3FC0B7BB0A7}"/>
                </a:ext>
              </a:extLst>
            </p:cNvPr>
            <p:cNvSpPr/>
            <p:nvPr/>
          </p:nvSpPr>
          <p:spPr>
            <a:xfrm>
              <a:off x="2143615" y="6134728"/>
              <a:ext cx="105162" cy="38648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79277BA1-BDDB-4A58-A9C1-72778D335F44}"/>
                </a:ext>
              </a:extLst>
            </p:cNvPr>
            <p:cNvSpPr/>
            <p:nvPr/>
          </p:nvSpPr>
          <p:spPr>
            <a:xfrm>
              <a:off x="2143765" y="6142067"/>
              <a:ext cx="50092" cy="376926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04F4591F-D5DA-49F8-B9A8-446202715D6D}"/>
                </a:ext>
              </a:extLst>
            </p:cNvPr>
            <p:cNvSpPr/>
            <p:nvPr/>
          </p:nvSpPr>
          <p:spPr>
            <a:xfrm>
              <a:off x="2134807" y="6134728"/>
              <a:ext cx="112601" cy="38648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1B268984-3913-43BB-901A-57AD5F5EF9DE}"/>
                </a:ext>
              </a:extLst>
            </p:cNvPr>
            <p:cNvSpPr/>
            <p:nvPr/>
          </p:nvSpPr>
          <p:spPr>
            <a:xfrm flipH="1">
              <a:off x="2191127" y="6134728"/>
              <a:ext cx="50092" cy="376926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325F53F8-1438-4AAE-BD9E-C199726C7937}"/>
              </a:ext>
            </a:extLst>
          </p:cNvPr>
          <p:cNvGrpSpPr/>
          <p:nvPr/>
        </p:nvGrpSpPr>
        <p:grpSpPr>
          <a:xfrm>
            <a:off x="998642" y="5609881"/>
            <a:ext cx="113970" cy="386481"/>
            <a:chOff x="2134807" y="6134728"/>
            <a:chExt cx="113970" cy="386481"/>
          </a:xfrm>
        </p:grpSpPr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279A7424-2B62-45B2-858E-5039F6B44D07}"/>
                </a:ext>
              </a:extLst>
            </p:cNvPr>
            <p:cNvSpPr/>
            <p:nvPr/>
          </p:nvSpPr>
          <p:spPr>
            <a:xfrm>
              <a:off x="2143615" y="6134728"/>
              <a:ext cx="105162" cy="386481"/>
            </a:xfrm>
            <a:prstGeom prst="ellipse">
              <a:avLst/>
            </a:prstGeom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943DC302-0833-4384-B7F6-F7B85BB3A594}"/>
                </a:ext>
              </a:extLst>
            </p:cNvPr>
            <p:cNvSpPr/>
            <p:nvPr/>
          </p:nvSpPr>
          <p:spPr>
            <a:xfrm>
              <a:off x="2143615" y="6134728"/>
              <a:ext cx="105162" cy="38648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0B6C5B7D-CAE2-45FE-B0EE-ABC88881B038}"/>
                </a:ext>
              </a:extLst>
            </p:cNvPr>
            <p:cNvSpPr/>
            <p:nvPr/>
          </p:nvSpPr>
          <p:spPr>
            <a:xfrm>
              <a:off x="2143765" y="6142067"/>
              <a:ext cx="50092" cy="376926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5B3FC662-BFB4-4D72-95E8-109409235002}"/>
                </a:ext>
              </a:extLst>
            </p:cNvPr>
            <p:cNvSpPr/>
            <p:nvPr/>
          </p:nvSpPr>
          <p:spPr>
            <a:xfrm>
              <a:off x="2134807" y="6134728"/>
              <a:ext cx="112601" cy="38648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8FC07AE6-2DB8-4CA8-8413-464AEF36FE7E}"/>
                </a:ext>
              </a:extLst>
            </p:cNvPr>
            <p:cNvSpPr/>
            <p:nvPr/>
          </p:nvSpPr>
          <p:spPr>
            <a:xfrm flipH="1">
              <a:off x="2191127" y="6134728"/>
              <a:ext cx="50092" cy="376926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1DA2F659-923E-4E0D-89D6-F39B2C80CBF6}"/>
              </a:ext>
            </a:extLst>
          </p:cNvPr>
          <p:cNvGrpSpPr/>
          <p:nvPr/>
        </p:nvGrpSpPr>
        <p:grpSpPr>
          <a:xfrm>
            <a:off x="1151042" y="5609881"/>
            <a:ext cx="113970" cy="386481"/>
            <a:chOff x="2134807" y="6134728"/>
            <a:chExt cx="113970" cy="386481"/>
          </a:xfrm>
        </p:grpSpPr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8B40ECC3-16CE-46ED-B947-45B8AE7B9FD0}"/>
                </a:ext>
              </a:extLst>
            </p:cNvPr>
            <p:cNvSpPr/>
            <p:nvPr/>
          </p:nvSpPr>
          <p:spPr>
            <a:xfrm>
              <a:off x="2143615" y="6134728"/>
              <a:ext cx="105162" cy="386481"/>
            </a:xfrm>
            <a:prstGeom prst="ellipse">
              <a:avLst/>
            </a:prstGeom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37851380-7991-4B6C-990A-03333BC15BD1}"/>
                </a:ext>
              </a:extLst>
            </p:cNvPr>
            <p:cNvSpPr/>
            <p:nvPr/>
          </p:nvSpPr>
          <p:spPr>
            <a:xfrm>
              <a:off x="2143615" y="6134728"/>
              <a:ext cx="105162" cy="38648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71DA6493-4940-45D6-AA86-F51AAA91B103}"/>
                </a:ext>
              </a:extLst>
            </p:cNvPr>
            <p:cNvSpPr/>
            <p:nvPr/>
          </p:nvSpPr>
          <p:spPr>
            <a:xfrm>
              <a:off x="2143765" y="6142067"/>
              <a:ext cx="50092" cy="376926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56E57471-2FE0-44B1-AD59-BCB6461CD4CF}"/>
                </a:ext>
              </a:extLst>
            </p:cNvPr>
            <p:cNvSpPr/>
            <p:nvPr/>
          </p:nvSpPr>
          <p:spPr>
            <a:xfrm>
              <a:off x="2134807" y="6134728"/>
              <a:ext cx="112601" cy="38648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C963C620-8F4E-4D5E-9A08-522BA96C37A3}"/>
                </a:ext>
              </a:extLst>
            </p:cNvPr>
            <p:cNvSpPr/>
            <p:nvPr/>
          </p:nvSpPr>
          <p:spPr>
            <a:xfrm flipH="1">
              <a:off x="2191127" y="6134728"/>
              <a:ext cx="50092" cy="376926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DA760B4-6198-4265-9D9C-BEE582B79B00}"/>
              </a:ext>
            </a:extLst>
          </p:cNvPr>
          <p:cNvGrpSpPr/>
          <p:nvPr/>
        </p:nvGrpSpPr>
        <p:grpSpPr>
          <a:xfrm>
            <a:off x="128281" y="5719329"/>
            <a:ext cx="346635" cy="233796"/>
            <a:chOff x="128281" y="5719329"/>
            <a:chExt cx="346635" cy="233796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060ED43-4783-4E3D-82B8-4577917991B8}"/>
                </a:ext>
              </a:extLst>
            </p:cNvPr>
            <p:cNvSpPr/>
            <p:nvPr/>
          </p:nvSpPr>
          <p:spPr>
            <a:xfrm>
              <a:off x="160495" y="5719329"/>
              <a:ext cx="245013" cy="233796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98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8A96D9B-6A4F-4094-8FAD-9F1A60C778C3}"/>
                </a:ext>
              </a:extLst>
            </p:cNvPr>
            <p:cNvSpPr txBox="1"/>
            <p:nvPr/>
          </p:nvSpPr>
          <p:spPr>
            <a:xfrm>
              <a:off x="128281" y="5719329"/>
              <a:ext cx="34663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/>
                <a:t>Na</a:t>
              </a:r>
              <a:r>
                <a:rPr lang="en-US" sz="800" b="1" baseline="30000" dirty="0"/>
                <a:t>+</a:t>
              </a:r>
            </a:p>
          </p:txBody>
        </p:sp>
      </p:grpSp>
      <p:pic>
        <p:nvPicPr>
          <p:cNvPr id="18" name="Picture 17" descr="Shape&#10;&#10;Description automatically generated with medium confidence">
            <a:extLst>
              <a:ext uri="{FF2B5EF4-FFF2-40B4-BE49-F238E27FC236}">
                <a16:creationId xmlns:a16="http://schemas.microsoft.com/office/drawing/2014/main" id="{28003DB9-EDFA-405C-B899-E3D642DAF3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62" y="2423547"/>
            <a:ext cx="4829741" cy="2183498"/>
          </a:xfrm>
          <a:prstGeom prst="rect">
            <a:avLst/>
          </a:prstGeom>
        </p:spPr>
      </p:pic>
      <p:pic>
        <p:nvPicPr>
          <p:cNvPr id="49" name="Picture 48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599C60D-0BFE-45BC-81E4-39B65CF305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67"/>
          <a:stretch/>
        </p:blipFill>
        <p:spPr>
          <a:xfrm>
            <a:off x="3726180" y="5178537"/>
            <a:ext cx="2053686" cy="1226051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710595EB-3BE3-4B79-9544-544E7CE85F9B}"/>
              </a:ext>
            </a:extLst>
          </p:cNvPr>
          <p:cNvSpPr txBox="1"/>
          <p:nvPr/>
        </p:nvSpPr>
        <p:spPr>
          <a:xfrm>
            <a:off x="0" y="4733649"/>
            <a:ext cx="1432849" cy="409023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400" dirty="0">
                <a:solidFill>
                  <a:srgbClr val="FF0000"/>
                </a:solidFill>
              </a:rPr>
              <a:t>Activation</a:t>
            </a:r>
          </a:p>
          <a:p>
            <a:pPr algn="ctr">
              <a:lnSpc>
                <a:spcPts val="1200"/>
              </a:lnSpc>
            </a:pPr>
            <a:r>
              <a:rPr lang="en-US" sz="1400" dirty="0">
                <a:solidFill>
                  <a:srgbClr val="FF0000"/>
                </a:solidFill>
              </a:rPr>
              <a:t>Gates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CC3340C-35C5-44AE-9153-DDA85AA83BC6}"/>
              </a:ext>
            </a:extLst>
          </p:cNvPr>
          <p:cNvSpPr txBox="1"/>
          <p:nvPr/>
        </p:nvSpPr>
        <p:spPr>
          <a:xfrm>
            <a:off x="1404106" y="4733649"/>
            <a:ext cx="1432849" cy="409023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400" dirty="0">
                <a:solidFill>
                  <a:srgbClr val="0000FF"/>
                </a:solidFill>
              </a:rPr>
              <a:t>Inactivation</a:t>
            </a:r>
          </a:p>
          <a:p>
            <a:pPr algn="ctr">
              <a:lnSpc>
                <a:spcPts val="1200"/>
              </a:lnSpc>
            </a:pPr>
            <a:r>
              <a:rPr lang="en-US" sz="1400" dirty="0">
                <a:solidFill>
                  <a:srgbClr val="0000FF"/>
                </a:solidFill>
              </a:rPr>
              <a:t>Gate</a:t>
            </a:r>
          </a:p>
        </p:txBody>
      </p:sp>
    </p:spTree>
    <p:extLst>
      <p:ext uri="{BB962C8B-B14F-4D97-AF65-F5344CB8AC3E}">
        <p14:creationId xmlns:p14="http://schemas.microsoft.com/office/powerpoint/2010/main" val="318997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1C9E74-D1C6-4D20-8B3F-96B157EA8875}"/>
              </a:ext>
            </a:extLst>
          </p:cNvPr>
          <p:cNvSpPr txBox="1"/>
          <p:nvPr/>
        </p:nvSpPr>
        <p:spPr>
          <a:xfrm>
            <a:off x="2832044" y="668919"/>
            <a:ext cx="6527912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Detecting Release Events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86B1A5B-4354-47E6-95FB-C3EE058F83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16" t="16852" b="15185"/>
          <a:stretch/>
        </p:blipFill>
        <p:spPr>
          <a:xfrm>
            <a:off x="5460944" y="3819242"/>
            <a:ext cx="3658598" cy="284995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7AB1A68-4615-4A82-B3C5-F07043F3F9CD}"/>
              </a:ext>
            </a:extLst>
          </p:cNvPr>
          <p:cNvGrpSpPr/>
          <p:nvPr/>
        </p:nvGrpSpPr>
        <p:grpSpPr>
          <a:xfrm>
            <a:off x="3111500" y="1270000"/>
            <a:ext cx="3416300" cy="2523801"/>
            <a:chOff x="482600" y="1270000"/>
            <a:chExt cx="3416300" cy="252380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C7A5D6C-F9CB-4F21-8B09-E448E51D6A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25" r="45292" b="20890"/>
            <a:stretch/>
          </p:blipFill>
          <p:spPr>
            <a:xfrm>
              <a:off x="482600" y="1270000"/>
              <a:ext cx="3314700" cy="2523801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08CB6C4-63F3-42BB-B392-7B2194DEA97E}"/>
                </a:ext>
              </a:extLst>
            </p:cNvPr>
            <p:cNvSpPr/>
            <p:nvPr/>
          </p:nvSpPr>
          <p:spPr>
            <a:xfrm>
              <a:off x="3352800" y="1612900"/>
              <a:ext cx="546100" cy="1955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136DB73-4925-4CCF-A571-2CE39123CB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92" t="18925" b="20890"/>
          <a:stretch/>
        </p:blipFill>
        <p:spPr>
          <a:xfrm>
            <a:off x="5855642" y="1270000"/>
            <a:ext cx="3314700" cy="25238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A664706-9CD4-494A-88F2-A2117CA099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2" r="60384" b="15185"/>
          <a:stretch/>
        </p:blipFill>
        <p:spPr>
          <a:xfrm>
            <a:off x="3060700" y="3819242"/>
            <a:ext cx="2400244" cy="284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52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1C9E74-D1C6-4D20-8B3F-96B157EA8875}"/>
              </a:ext>
            </a:extLst>
          </p:cNvPr>
          <p:cNvSpPr txBox="1"/>
          <p:nvPr/>
        </p:nvSpPr>
        <p:spPr>
          <a:xfrm>
            <a:off x="2832044" y="668919"/>
            <a:ext cx="6527912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Detecting Release Events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42CB8D-4423-4E85-954A-CFB2F9A5B4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24" b="17944"/>
          <a:stretch/>
        </p:blipFill>
        <p:spPr>
          <a:xfrm>
            <a:off x="3326099" y="3961967"/>
            <a:ext cx="5539802" cy="26838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0056B9-B167-4D5E-9705-58860F20DF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7" b="20026"/>
          <a:stretch/>
        </p:blipFill>
        <p:spPr>
          <a:xfrm>
            <a:off x="3326099" y="1274213"/>
            <a:ext cx="5539802" cy="257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41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7AF135-B188-45D8-818B-77F6262AD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584" y="858356"/>
            <a:ext cx="7596832" cy="56948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BAFFC8-766D-40E6-8D3A-F507B2FEB62A}"/>
              </a:ext>
            </a:extLst>
          </p:cNvPr>
          <p:cNvSpPr txBox="1"/>
          <p:nvPr/>
        </p:nvSpPr>
        <p:spPr>
          <a:xfrm>
            <a:off x="571500" y="253062"/>
            <a:ext cx="11049000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600" dirty="0">
                <a:latin typeface="Century Gothic" panose="020B0502020202020204" pitchFamily="34" charset="0"/>
              </a:rPr>
              <a:t>The Synaptic Vesicle Cycle: Exo- and Endocytosis</a:t>
            </a:r>
          </a:p>
        </p:txBody>
      </p:sp>
    </p:spTree>
    <p:extLst>
      <p:ext uri="{BB962C8B-B14F-4D97-AF65-F5344CB8AC3E}">
        <p14:creationId xmlns:p14="http://schemas.microsoft.com/office/powerpoint/2010/main" val="100905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94035D-6263-433C-B2AE-9A94CD1C0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637" y="795916"/>
            <a:ext cx="8086725" cy="60620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EC1310-DD69-4AD8-9A2D-E2C5A83AF28F}"/>
              </a:ext>
            </a:extLst>
          </p:cNvPr>
          <p:cNvSpPr txBox="1"/>
          <p:nvPr/>
        </p:nvSpPr>
        <p:spPr>
          <a:xfrm>
            <a:off x="1872219" y="405462"/>
            <a:ext cx="844755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Vesicle Release: It Takes A Village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986E084-9CC8-46F0-974A-2531C4D51D15}"/>
              </a:ext>
            </a:extLst>
          </p:cNvPr>
          <p:cNvGrpSpPr/>
          <p:nvPr/>
        </p:nvGrpSpPr>
        <p:grpSpPr>
          <a:xfrm>
            <a:off x="6496051" y="2876551"/>
            <a:ext cx="4907758" cy="2838450"/>
            <a:chOff x="6496051" y="2876551"/>
            <a:chExt cx="4907758" cy="283845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E52A135-7BEC-4951-9A97-3840FB559D5D}"/>
                </a:ext>
              </a:extLst>
            </p:cNvPr>
            <p:cNvSpPr/>
            <p:nvPr/>
          </p:nvSpPr>
          <p:spPr>
            <a:xfrm>
              <a:off x="6496051" y="2876551"/>
              <a:ext cx="3314700" cy="2838450"/>
            </a:xfrm>
            <a:prstGeom prst="rect">
              <a:avLst/>
            </a:prstGeom>
            <a:solidFill>
              <a:srgbClr val="7030A0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89A0899-9E2B-4F27-9A7E-8B14383F46D5}"/>
                </a:ext>
              </a:extLst>
            </p:cNvPr>
            <p:cNvSpPr txBox="1"/>
            <p:nvPr/>
          </p:nvSpPr>
          <p:spPr>
            <a:xfrm>
              <a:off x="9953412" y="3890458"/>
              <a:ext cx="1450397" cy="7481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en-US" sz="2800" dirty="0">
                  <a:solidFill>
                    <a:srgbClr val="7030A0"/>
                  </a:solidFill>
                </a:rPr>
                <a:t>SNARE</a:t>
              </a:r>
            </a:p>
            <a:p>
              <a:pPr algn="ctr">
                <a:lnSpc>
                  <a:spcPts val="2500"/>
                </a:lnSpc>
              </a:pPr>
              <a:r>
                <a:rPr lang="en-US" sz="2800" dirty="0">
                  <a:solidFill>
                    <a:srgbClr val="7030A0"/>
                  </a:solidFill>
                </a:rPr>
                <a:t>Complex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CCC9885-3723-4517-A0C9-946AB573E980}"/>
              </a:ext>
            </a:extLst>
          </p:cNvPr>
          <p:cNvGrpSpPr/>
          <p:nvPr/>
        </p:nvGrpSpPr>
        <p:grpSpPr>
          <a:xfrm>
            <a:off x="723858" y="2628900"/>
            <a:ext cx="4862555" cy="3213099"/>
            <a:chOff x="723858" y="2628900"/>
            <a:chExt cx="4862555" cy="321309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0E53C3D-994E-4575-88AA-6E062E65C4BD}"/>
                </a:ext>
              </a:extLst>
            </p:cNvPr>
            <p:cNvGrpSpPr/>
            <p:nvPr/>
          </p:nvGrpSpPr>
          <p:grpSpPr>
            <a:xfrm>
              <a:off x="2808514" y="2628900"/>
              <a:ext cx="2777899" cy="3213099"/>
              <a:chOff x="2808514" y="2628900"/>
              <a:chExt cx="2777899" cy="3213099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34C1DDF-405C-45C6-93A1-236AAE34DE71}"/>
                  </a:ext>
                </a:extLst>
              </p:cNvPr>
              <p:cNvSpPr/>
              <p:nvPr/>
            </p:nvSpPr>
            <p:spPr>
              <a:xfrm>
                <a:off x="2808514" y="2628900"/>
                <a:ext cx="2530249" cy="3213099"/>
              </a:xfrm>
              <a:prstGeom prst="rect">
                <a:avLst/>
              </a:prstGeom>
              <a:solidFill>
                <a:srgbClr val="00FF00">
                  <a:alpha val="2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F2D4BA9-F7EE-41BD-9214-A3745B55904F}"/>
                  </a:ext>
                </a:extLst>
              </p:cNvPr>
              <p:cNvSpPr/>
              <p:nvPr/>
            </p:nvSpPr>
            <p:spPr>
              <a:xfrm>
                <a:off x="5338763" y="4953000"/>
                <a:ext cx="247650" cy="888999"/>
              </a:xfrm>
              <a:prstGeom prst="rect">
                <a:avLst/>
              </a:prstGeom>
              <a:solidFill>
                <a:srgbClr val="00FF00">
                  <a:alpha val="2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CE0C42D-6A03-4719-B462-390D9EA24854}"/>
                </a:ext>
              </a:extLst>
            </p:cNvPr>
            <p:cNvSpPr txBox="1"/>
            <p:nvPr/>
          </p:nvSpPr>
          <p:spPr>
            <a:xfrm>
              <a:off x="723858" y="3739631"/>
              <a:ext cx="1450397" cy="7481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en-US" sz="2800" dirty="0">
                  <a:solidFill>
                    <a:srgbClr val="008000"/>
                  </a:solidFill>
                </a:rPr>
                <a:t>Rab3</a:t>
              </a:r>
            </a:p>
            <a:p>
              <a:pPr algn="ctr">
                <a:lnSpc>
                  <a:spcPts val="2500"/>
                </a:lnSpc>
              </a:pPr>
              <a:r>
                <a:rPr lang="en-US" sz="2800" dirty="0">
                  <a:solidFill>
                    <a:srgbClr val="008000"/>
                  </a:solidFill>
                </a:rPr>
                <a:t>Complex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5E5F3939-8E82-4876-87F4-82AA89FB791F}"/>
              </a:ext>
            </a:extLst>
          </p:cNvPr>
          <p:cNvSpPr/>
          <p:nvPr/>
        </p:nvSpPr>
        <p:spPr>
          <a:xfrm>
            <a:off x="2216115" y="1401210"/>
            <a:ext cx="2530248" cy="1227690"/>
          </a:xfrm>
          <a:prstGeom prst="rect">
            <a:avLst/>
          </a:prstGeom>
          <a:solidFill>
            <a:srgbClr val="FFFF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A0055B-B91C-42BE-900D-8A4D3F638D19}"/>
              </a:ext>
            </a:extLst>
          </p:cNvPr>
          <p:cNvSpPr txBox="1"/>
          <p:nvPr/>
        </p:nvSpPr>
        <p:spPr>
          <a:xfrm>
            <a:off x="9899599" y="4587312"/>
            <a:ext cx="1574470" cy="748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dirty="0">
                <a:solidFill>
                  <a:srgbClr val="7030A0"/>
                </a:solidFill>
              </a:rPr>
              <a:t>v-SNAREs</a:t>
            </a:r>
          </a:p>
          <a:p>
            <a:pPr algn="ctr">
              <a:lnSpc>
                <a:spcPts val="2500"/>
              </a:lnSpc>
            </a:pPr>
            <a:r>
              <a:rPr lang="en-US" sz="2800" dirty="0">
                <a:solidFill>
                  <a:srgbClr val="7030A0"/>
                </a:solidFill>
              </a:rPr>
              <a:t>t-SNAREs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D3F16E-1D85-4F99-8FF1-FE8195466F08}"/>
              </a:ext>
            </a:extLst>
          </p:cNvPr>
          <p:cNvSpPr txBox="1"/>
          <p:nvPr/>
        </p:nvSpPr>
        <p:spPr>
          <a:xfrm>
            <a:off x="11782885" y="-309562"/>
            <a:ext cx="192360" cy="7477124"/>
          </a:xfrm>
          <a:prstGeom prst="rect">
            <a:avLst/>
          </a:prstGeom>
          <a:noFill/>
        </p:spPr>
        <p:txBody>
          <a:bodyPr vert="wordArtVert" wrap="square" lIns="0" tIns="0" rIns="0" bIns="0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800" b="1" dirty="0">
                <a:solidFill>
                  <a:srgbClr val="7030A0"/>
                </a:solidFill>
              </a:rPr>
              <a:t>S</a:t>
            </a:r>
            <a:r>
              <a:rPr lang="en-US" sz="800" dirty="0">
                <a:solidFill>
                  <a:srgbClr val="7030A0"/>
                </a:solidFill>
              </a:rPr>
              <a:t>oluble </a:t>
            </a:r>
            <a:r>
              <a:rPr lang="en-US" sz="800" b="1" dirty="0">
                <a:solidFill>
                  <a:srgbClr val="7030A0"/>
                </a:solidFill>
              </a:rPr>
              <a:t>N</a:t>
            </a:r>
            <a:r>
              <a:rPr lang="en-US" sz="800" dirty="0">
                <a:solidFill>
                  <a:srgbClr val="7030A0"/>
                </a:solidFill>
              </a:rPr>
              <a:t>SF </a:t>
            </a:r>
            <a:r>
              <a:rPr lang="en-US" sz="800" b="1" dirty="0">
                <a:solidFill>
                  <a:srgbClr val="7030A0"/>
                </a:solidFill>
              </a:rPr>
              <a:t>a</a:t>
            </a:r>
            <a:r>
              <a:rPr lang="en-US" sz="800" dirty="0">
                <a:solidFill>
                  <a:srgbClr val="7030A0"/>
                </a:solidFill>
              </a:rPr>
              <a:t>ttachment </a:t>
            </a:r>
            <a:r>
              <a:rPr lang="en-US" sz="800" b="1" dirty="0">
                <a:solidFill>
                  <a:srgbClr val="7030A0"/>
                </a:solidFill>
              </a:rPr>
              <a:t>r</a:t>
            </a:r>
            <a:r>
              <a:rPr lang="en-US" sz="800" dirty="0">
                <a:solidFill>
                  <a:srgbClr val="7030A0"/>
                </a:solidFill>
              </a:rPr>
              <a:t>eceptor </a:t>
            </a:r>
            <a:r>
              <a:rPr lang="en-US" sz="800" b="1" dirty="0">
                <a:solidFill>
                  <a:srgbClr val="7030A0"/>
                </a:solidFill>
              </a:rPr>
              <a:t>p</a:t>
            </a:r>
            <a:r>
              <a:rPr lang="en-US" sz="800" dirty="0">
                <a:solidFill>
                  <a:srgbClr val="7030A0"/>
                </a:solidFill>
              </a:rPr>
              <a:t>roteins</a:t>
            </a:r>
          </a:p>
        </p:txBody>
      </p:sp>
    </p:spTree>
    <p:extLst>
      <p:ext uri="{BB962C8B-B14F-4D97-AF65-F5344CB8AC3E}">
        <p14:creationId xmlns:p14="http://schemas.microsoft.com/office/powerpoint/2010/main" val="9073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8" presetClass="entr" presetSubtype="0" accel="5000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47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9" grpId="0"/>
      <p:bldP spid="19" grpId="1"/>
      <p:bldP spid="20" grpId="1"/>
      <p:bldP spid="20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94035D-6263-433C-B2AE-9A94CD1C0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97" y="1676760"/>
            <a:ext cx="4801168" cy="35991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4B8314-D89C-45DD-A98D-C1E0F52843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7" r="58347"/>
          <a:stretch/>
        </p:blipFill>
        <p:spPr>
          <a:xfrm>
            <a:off x="5285065" y="801205"/>
            <a:ext cx="1895912" cy="60155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EC1310-DD69-4AD8-9A2D-E2C5A83AF28F}"/>
              </a:ext>
            </a:extLst>
          </p:cNvPr>
          <p:cNvSpPr txBox="1"/>
          <p:nvPr/>
        </p:nvSpPr>
        <p:spPr>
          <a:xfrm>
            <a:off x="1872219" y="405462"/>
            <a:ext cx="844755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Vesicle Release: It Takes A Village</a:t>
            </a:r>
          </a:p>
        </p:txBody>
      </p:sp>
    </p:spTree>
    <p:extLst>
      <p:ext uri="{BB962C8B-B14F-4D97-AF65-F5344CB8AC3E}">
        <p14:creationId xmlns:p14="http://schemas.microsoft.com/office/powerpoint/2010/main" val="142013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FD821A-0B32-4FD4-91A6-6884E8E40F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7" t="4974" r="58109" b="77822"/>
          <a:stretch/>
        </p:blipFill>
        <p:spPr>
          <a:xfrm>
            <a:off x="5285065" y="1719263"/>
            <a:ext cx="6423038" cy="34708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66474E-F49E-452B-A5A0-A9A9306376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7" t="22756" r="56311" b="59875"/>
          <a:stretch/>
        </p:blipFill>
        <p:spPr>
          <a:xfrm>
            <a:off x="5285065" y="1676760"/>
            <a:ext cx="6906935" cy="35044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28ABCC-ABFA-4C70-A5A2-F98C15AC1B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6" t="39552" r="57390" b="43979"/>
          <a:stretch/>
        </p:blipFill>
        <p:spPr>
          <a:xfrm>
            <a:off x="5285065" y="1393371"/>
            <a:ext cx="6616649" cy="33230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F96A8B-6271-4FA8-B26B-BB079D86BE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7" t="57383" r="57444" b="26171"/>
          <a:stretch/>
        </p:blipFill>
        <p:spPr>
          <a:xfrm>
            <a:off x="5285065" y="1480456"/>
            <a:ext cx="6602135" cy="33181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31351F-B5D9-46E4-8029-A57E781144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7" t="75124" r="56311"/>
          <a:stretch/>
        </p:blipFill>
        <p:spPr>
          <a:xfrm>
            <a:off x="5285065" y="1038224"/>
            <a:ext cx="6906935" cy="50190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94035D-6263-433C-B2AE-9A94CD1C0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97" y="1676760"/>
            <a:ext cx="4801168" cy="35991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EC1310-DD69-4AD8-9A2D-E2C5A83AF28F}"/>
              </a:ext>
            </a:extLst>
          </p:cNvPr>
          <p:cNvSpPr txBox="1"/>
          <p:nvPr/>
        </p:nvSpPr>
        <p:spPr>
          <a:xfrm>
            <a:off x="1872219" y="405462"/>
            <a:ext cx="844755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Vesicle Release: It Takes A Village</a:t>
            </a:r>
          </a:p>
        </p:txBody>
      </p:sp>
    </p:spTree>
    <p:extLst>
      <p:ext uri="{BB962C8B-B14F-4D97-AF65-F5344CB8AC3E}">
        <p14:creationId xmlns:p14="http://schemas.microsoft.com/office/powerpoint/2010/main" val="100079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94035D-6263-433C-B2AE-9A94CD1C0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97" y="1676760"/>
            <a:ext cx="4801168" cy="35991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4B8314-D89C-45DD-A98D-C1E0F52843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7" r="58347"/>
          <a:stretch/>
        </p:blipFill>
        <p:spPr>
          <a:xfrm>
            <a:off x="5285065" y="801205"/>
            <a:ext cx="1895912" cy="60155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EC1310-DD69-4AD8-9A2D-E2C5A83AF28F}"/>
              </a:ext>
            </a:extLst>
          </p:cNvPr>
          <p:cNvSpPr txBox="1"/>
          <p:nvPr/>
        </p:nvSpPr>
        <p:spPr>
          <a:xfrm>
            <a:off x="1872219" y="405462"/>
            <a:ext cx="844755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Vesicle Release: It Takes A Village</a:t>
            </a:r>
          </a:p>
        </p:txBody>
      </p:sp>
    </p:spTree>
    <p:extLst>
      <p:ext uri="{BB962C8B-B14F-4D97-AF65-F5344CB8AC3E}">
        <p14:creationId xmlns:p14="http://schemas.microsoft.com/office/powerpoint/2010/main" val="43754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94035D-6263-433C-B2AE-9A94CD1C0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97" y="1676760"/>
            <a:ext cx="4801168" cy="35991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4B8314-D89C-45DD-A98D-C1E0F52843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7" r="16317"/>
          <a:stretch/>
        </p:blipFill>
        <p:spPr>
          <a:xfrm>
            <a:off x="5285064" y="801205"/>
            <a:ext cx="5268635" cy="60155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EC1310-DD69-4AD8-9A2D-E2C5A83AF28F}"/>
              </a:ext>
            </a:extLst>
          </p:cNvPr>
          <p:cNvSpPr txBox="1"/>
          <p:nvPr/>
        </p:nvSpPr>
        <p:spPr>
          <a:xfrm>
            <a:off x="1872219" y="405462"/>
            <a:ext cx="844755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Vesicle Release: It Takes A Village</a:t>
            </a:r>
          </a:p>
        </p:txBody>
      </p:sp>
    </p:spTree>
    <p:extLst>
      <p:ext uri="{BB962C8B-B14F-4D97-AF65-F5344CB8AC3E}">
        <p14:creationId xmlns:p14="http://schemas.microsoft.com/office/powerpoint/2010/main" val="386985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94035D-6263-433C-B2AE-9A94CD1C0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637" y="795916"/>
            <a:ext cx="8086725" cy="60620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EC1310-DD69-4AD8-9A2D-E2C5A83AF28F}"/>
              </a:ext>
            </a:extLst>
          </p:cNvPr>
          <p:cNvSpPr txBox="1"/>
          <p:nvPr/>
        </p:nvSpPr>
        <p:spPr>
          <a:xfrm>
            <a:off x="1872219" y="405462"/>
            <a:ext cx="844755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Vesicle Release: It Takes A Village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ADA692E-86D4-4184-B978-3FEB99EB4E36}"/>
              </a:ext>
            </a:extLst>
          </p:cNvPr>
          <p:cNvGrpSpPr/>
          <p:nvPr/>
        </p:nvGrpSpPr>
        <p:grpSpPr>
          <a:xfrm>
            <a:off x="5006981" y="2854837"/>
            <a:ext cx="1829347" cy="3464394"/>
            <a:chOff x="5006981" y="2854837"/>
            <a:chExt cx="1829347" cy="346439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085B1FC-8ED3-4BDC-BD9D-6907DD7C5A6F}"/>
                </a:ext>
              </a:extLst>
            </p:cNvPr>
            <p:cNvSpPr/>
            <p:nvPr/>
          </p:nvSpPr>
          <p:spPr>
            <a:xfrm>
              <a:off x="5338763" y="2854837"/>
              <a:ext cx="1165785" cy="2098164"/>
            </a:xfrm>
            <a:prstGeom prst="rect">
              <a:avLst/>
            </a:prstGeom>
            <a:solidFill>
              <a:srgbClr val="FF0000">
                <a:alpha val="2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8A232C1-0256-4CE5-99B4-9C40C946F071}"/>
                </a:ext>
              </a:extLst>
            </p:cNvPr>
            <p:cNvSpPr txBox="1"/>
            <p:nvPr/>
          </p:nvSpPr>
          <p:spPr>
            <a:xfrm>
              <a:off x="5006981" y="5891678"/>
              <a:ext cx="1829347" cy="427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en-US" sz="2800" dirty="0">
                  <a:solidFill>
                    <a:srgbClr val="FF0000"/>
                  </a:solidFill>
                </a:rPr>
                <a:t>Ca</a:t>
              </a:r>
              <a:r>
                <a:rPr lang="en-US" sz="2800" baseline="30000" dirty="0">
                  <a:solidFill>
                    <a:srgbClr val="FF0000"/>
                  </a:solidFill>
                </a:rPr>
                <a:t>2+ </a:t>
              </a:r>
              <a:r>
                <a:rPr lang="en-US" sz="2800" dirty="0">
                  <a:solidFill>
                    <a:srgbClr val="FF0000"/>
                  </a:solidFill>
                </a:rPr>
                <a:t>Sensor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918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CEC1310-DD69-4AD8-9A2D-E2C5A83AF28F}"/>
              </a:ext>
            </a:extLst>
          </p:cNvPr>
          <p:cNvSpPr txBox="1"/>
          <p:nvPr/>
        </p:nvSpPr>
        <p:spPr>
          <a:xfrm>
            <a:off x="1872219" y="405462"/>
            <a:ext cx="844755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Vesicle Release: It Takes A Village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CAB2B8F-D17E-4ADB-B736-373AEEC91A4D}"/>
              </a:ext>
            </a:extLst>
          </p:cNvPr>
          <p:cNvGrpSpPr/>
          <p:nvPr/>
        </p:nvGrpSpPr>
        <p:grpSpPr>
          <a:xfrm>
            <a:off x="313243" y="2263506"/>
            <a:ext cx="3445026" cy="2710483"/>
            <a:chOff x="2052637" y="795916"/>
            <a:chExt cx="8086725" cy="606208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094035D-6263-433C-B2AE-9A94CD1C0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2637" y="795916"/>
              <a:ext cx="8086725" cy="6062084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085B1FC-8ED3-4BDC-BD9D-6907DD7C5A6F}"/>
                </a:ext>
              </a:extLst>
            </p:cNvPr>
            <p:cNvSpPr/>
            <p:nvPr/>
          </p:nvSpPr>
          <p:spPr>
            <a:xfrm>
              <a:off x="5338763" y="2854837"/>
              <a:ext cx="1165785" cy="2098164"/>
            </a:xfrm>
            <a:prstGeom prst="rect">
              <a:avLst/>
            </a:prstGeom>
            <a:solidFill>
              <a:srgbClr val="FF0000">
                <a:alpha val="2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6652CF9-454D-4808-AECF-F724826857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1" r="27228" b="72437"/>
          <a:stretch/>
        </p:blipFill>
        <p:spPr>
          <a:xfrm>
            <a:off x="3758269" y="2673590"/>
            <a:ext cx="4202883" cy="18903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002C9F-14CF-4068-A878-A25D031561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28603" r="28251"/>
          <a:stretch/>
        </p:blipFill>
        <p:spPr>
          <a:xfrm>
            <a:off x="7769495" y="1271365"/>
            <a:ext cx="4109262" cy="489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53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7348CEB-1A72-40B8-804E-9919361AA103}"/>
              </a:ext>
            </a:extLst>
          </p:cNvPr>
          <p:cNvSpPr txBox="1"/>
          <p:nvPr/>
        </p:nvSpPr>
        <p:spPr>
          <a:xfrm>
            <a:off x="3852687" y="285328"/>
            <a:ext cx="45384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Vesicular Release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AAA4C33-8064-4A4A-B2A5-E081F32B2168}"/>
              </a:ext>
            </a:extLst>
          </p:cNvPr>
          <p:cNvGrpSpPr/>
          <p:nvPr/>
        </p:nvGrpSpPr>
        <p:grpSpPr>
          <a:xfrm>
            <a:off x="780162" y="2451674"/>
            <a:ext cx="4803323" cy="2155371"/>
            <a:chOff x="780162" y="2451674"/>
            <a:chExt cx="4803323" cy="2155371"/>
          </a:xfrm>
        </p:grpSpPr>
        <p:pic>
          <p:nvPicPr>
            <p:cNvPr id="4" name="Picture 2" descr="Image result for action potential">
              <a:extLst>
                <a:ext uri="{FF2B5EF4-FFF2-40B4-BE49-F238E27FC236}">
                  <a16:creationId xmlns:a16="http://schemas.microsoft.com/office/drawing/2014/main" id="{E603EDE2-CA65-4C23-BDAB-BCCF6784D07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4698" y="2578278"/>
              <a:ext cx="3851390" cy="1818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02ABB96-926D-4C03-BB54-7E40914E62F3}"/>
                </a:ext>
              </a:extLst>
            </p:cNvPr>
            <p:cNvSpPr/>
            <p:nvPr/>
          </p:nvSpPr>
          <p:spPr>
            <a:xfrm>
              <a:off x="780162" y="2451674"/>
              <a:ext cx="4803323" cy="215537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101F8E7B-63C7-40B2-9702-6AED43A2E2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97"/>
          <a:stretch/>
        </p:blipFill>
        <p:spPr>
          <a:xfrm>
            <a:off x="2464884" y="5178537"/>
            <a:ext cx="3314982" cy="1226051"/>
          </a:xfrm>
          <a:prstGeom prst="rect">
            <a:avLst/>
          </a:prstGeom>
        </p:spPr>
      </p:pic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88FA7097-088D-44FA-A191-236B7113D548}"/>
              </a:ext>
            </a:extLst>
          </p:cNvPr>
          <p:cNvSpPr/>
          <p:nvPr/>
        </p:nvSpPr>
        <p:spPr>
          <a:xfrm>
            <a:off x="1263551" y="5319015"/>
            <a:ext cx="272922" cy="945093"/>
          </a:xfrm>
          <a:prstGeom prst="roundRect">
            <a:avLst/>
          </a:prstGeom>
          <a:solidFill>
            <a:schemeClr val="accent6">
              <a:lumMod val="75000"/>
            </a:schemeClr>
          </a:solidFill>
          <a:scene3d>
            <a:camera prst="orthographicFront">
              <a:rot lat="0" lon="4200000" rev="0"/>
            </a:camera>
            <a:lightRig rig="threePt" dir="t"/>
          </a:scene3d>
          <a:sp3d contourW="19050">
            <a:bevelT w="50800" h="146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C02D5000-A852-46E2-A81A-C1525E5E6BEF}"/>
              </a:ext>
            </a:extLst>
          </p:cNvPr>
          <p:cNvSpPr/>
          <p:nvPr/>
        </p:nvSpPr>
        <p:spPr>
          <a:xfrm>
            <a:off x="1769837" y="5608020"/>
            <a:ext cx="212684" cy="3948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1FC4615E-9B28-4E81-9600-B8E0C40E7062}"/>
              </a:ext>
            </a:extLst>
          </p:cNvPr>
          <p:cNvGrpSpPr/>
          <p:nvPr/>
        </p:nvGrpSpPr>
        <p:grpSpPr>
          <a:xfrm>
            <a:off x="481490" y="5600877"/>
            <a:ext cx="1673100" cy="402623"/>
            <a:chOff x="3492959" y="2951134"/>
            <a:chExt cx="4578229" cy="1693866"/>
          </a:xfrm>
        </p:grpSpPr>
        <p:sp>
          <p:nvSpPr>
            <p:cNvPr id="123" name="Rectangle: Rounded Corners 122">
              <a:extLst>
                <a:ext uri="{FF2B5EF4-FFF2-40B4-BE49-F238E27FC236}">
                  <a16:creationId xmlns:a16="http://schemas.microsoft.com/office/drawing/2014/main" id="{A77E9C28-08AB-46D3-AC99-6FCD62645CB2}"/>
                </a:ext>
              </a:extLst>
            </p:cNvPr>
            <p:cNvSpPr/>
            <p:nvPr/>
          </p:nvSpPr>
          <p:spPr>
            <a:xfrm>
              <a:off x="3715274" y="2983979"/>
              <a:ext cx="4228051" cy="1661021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285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3A8E5B93-BA6F-4168-ACCD-BCC3B0D3C63A}"/>
                </a:ext>
              </a:extLst>
            </p:cNvPr>
            <p:cNvSpPr/>
            <p:nvPr/>
          </p:nvSpPr>
          <p:spPr>
            <a:xfrm>
              <a:off x="7437550" y="2951134"/>
              <a:ext cx="633638" cy="16918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C4E67268-4752-4053-8E1D-58978CDD1319}"/>
                </a:ext>
              </a:extLst>
            </p:cNvPr>
            <p:cNvSpPr/>
            <p:nvPr/>
          </p:nvSpPr>
          <p:spPr>
            <a:xfrm>
              <a:off x="3492959" y="2983979"/>
              <a:ext cx="838899" cy="1661021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285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D3DFB52-C72D-4727-8135-4D84312489DE}"/>
              </a:ext>
            </a:extLst>
          </p:cNvPr>
          <p:cNvGrpSpPr/>
          <p:nvPr/>
        </p:nvGrpSpPr>
        <p:grpSpPr>
          <a:xfrm>
            <a:off x="1734447" y="5615616"/>
            <a:ext cx="113970" cy="387220"/>
            <a:chOff x="4769270" y="2403286"/>
            <a:chExt cx="598188" cy="1664196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2530BE1E-39B3-42BF-BAF9-3F1BCCA1B9DE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E06CA764-1844-4A8D-8768-580E40D9FF01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969DDC69-95C8-4FC9-8B26-4619B61CB1D0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2A63D078-DA3E-49F3-806F-261CA001ED1D}"/>
                </a:ext>
              </a:extLst>
            </p:cNvPr>
            <p:cNvSpPr/>
            <p:nvPr/>
          </p:nvSpPr>
          <p:spPr>
            <a:xfrm>
              <a:off x="4769270" y="2406462"/>
              <a:ext cx="591000" cy="1661020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6FB688B8-345C-491F-AF12-59FA89CDD03F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ECD86304-593D-4335-8630-C110D9AE1FDA}"/>
              </a:ext>
            </a:extLst>
          </p:cNvPr>
          <p:cNvGrpSpPr/>
          <p:nvPr/>
        </p:nvGrpSpPr>
        <p:grpSpPr>
          <a:xfrm>
            <a:off x="844039" y="5609881"/>
            <a:ext cx="113970" cy="386481"/>
            <a:chOff x="2134807" y="6134728"/>
            <a:chExt cx="113970" cy="386481"/>
          </a:xfrm>
        </p:grpSpPr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936AF978-355F-48B4-914C-8967109B90AB}"/>
                </a:ext>
              </a:extLst>
            </p:cNvPr>
            <p:cNvSpPr/>
            <p:nvPr/>
          </p:nvSpPr>
          <p:spPr>
            <a:xfrm>
              <a:off x="2143615" y="6134728"/>
              <a:ext cx="105162" cy="386481"/>
            </a:xfrm>
            <a:prstGeom prst="ellipse">
              <a:avLst/>
            </a:prstGeom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C220B953-C0EA-4362-8384-A3FC0B7BB0A7}"/>
                </a:ext>
              </a:extLst>
            </p:cNvPr>
            <p:cNvSpPr/>
            <p:nvPr/>
          </p:nvSpPr>
          <p:spPr>
            <a:xfrm>
              <a:off x="2143615" y="6134728"/>
              <a:ext cx="105162" cy="38648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79277BA1-BDDB-4A58-A9C1-72778D335F44}"/>
                </a:ext>
              </a:extLst>
            </p:cNvPr>
            <p:cNvSpPr/>
            <p:nvPr/>
          </p:nvSpPr>
          <p:spPr>
            <a:xfrm>
              <a:off x="2143765" y="6142067"/>
              <a:ext cx="50092" cy="376926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04F4591F-D5DA-49F8-B9A8-446202715D6D}"/>
                </a:ext>
              </a:extLst>
            </p:cNvPr>
            <p:cNvSpPr/>
            <p:nvPr/>
          </p:nvSpPr>
          <p:spPr>
            <a:xfrm>
              <a:off x="2134807" y="6134728"/>
              <a:ext cx="112601" cy="38648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1B268984-3913-43BB-901A-57AD5F5EF9DE}"/>
                </a:ext>
              </a:extLst>
            </p:cNvPr>
            <p:cNvSpPr/>
            <p:nvPr/>
          </p:nvSpPr>
          <p:spPr>
            <a:xfrm flipH="1">
              <a:off x="2191127" y="6134728"/>
              <a:ext cx="50092" cy="376926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325F53F8-1438-4AAE-BD9E-C199726C7937}"/>
              </a:ext>
            </a:extLst>
          </p:cNvPr>
          <p:cNvGrpSpPr/>
          <p:nvPr/>
        </p:nvGrpSpPr>
        <p:grpSpPr>
          <a:xfrm>
            <a:off x="998642" y="5609881"/>
            <a:ext cx="113970" cy="386481"/>
            <a:chOff x="2134807" y="6134728"/>
            <a:chExt cx="113970" cy="386481"/>
          </a:xfrm>
        </p:grpSpPr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279A7424-2B62-45B2-858E-5039F6B44D07}"/>
                </a:ext>
              </a:extLst>
            </p:cNvPr>
            <p:cNvSpPr/>
            <p:nvPr/>
          </p:nvSpPr>
          <p:spPr>
            <a:xfrm>
              <a:off x="2143615" y="6134728"/>
              <a:ext cx="105162" cy="386481"/>
            </a:xfrm>
            <a:prstGeom prst="ellipse">
              <a:avLst/>
            </a:prstGeom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943DC302-0833-4384-B7F6-F7B85BB3A594}"/>
                </a:ext>
              </a:extLst>
            </p:cNvPr>
            <p:cNvSpPr/>
            <p:nvPr/>
          </p:nvSpPr>
          <p:spPr>
            <a:xfrm>
              <a:off x="2143615" y="6134728"/>
              <a:ext cx="105162" cy="38648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0B6C5B7D-CAE2-45FE-B0EE-ABC88881B038}"/>
                </a:ext>
              </a:extLst>
            </p:cNvPr>
            <p:cNvSpPr/>
            <p:nvPr/>
          </p:nvSpPr>
          <p:spPr>
            <a:xfrm>
              <a:off x="2143765" y="6142067"/>
              <a:ext cx="50092" cy="376926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5B3FC662-BFB4-4D72-95E8-109409235002}"/>
                </a:ext>
              </a:extLst>
            </p:cNvPr>
            <p:cNvSpPr/>
            <p:nvPr/>
          </p:nvSpPr>
          <p:spPr>
            <a:xfrm>
              <a:off x="2134807" y="6134728"/>
              <a:ext cx="112601" cy="38648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8FC07AE6-2DB8-4CA8-8413-464AEF36FE7E}"/>
                </a:ext>
              </a:extLst>
            </p:cNvPr>
            <p:cNvSpPr/>
            <p:nvPr/>
          </p:nvSpPr>
          <p:spPr>
            <a:xfrm flipH="1">
              <a:off x="2191127" y="6134728"/>
              <a:ext cx="50092" cy="376926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1DA2F659-923E-4E0D-89D6-F39B2C80CBF6}"/>
              </a:ext>
            </a:extLst>
          </p:cNvPr>
          <p:cNvGrpSpPr/>
          <p:nvPr/>
        </p:nvGrpSpPr>
        <p:grpSpPr>
          <a:xfrm>
            <a:off x="1151042" y="5609881"/>
            <a:ext cx="113970" cy="386481"/>
            <a:chOff x="2134807" y="6134728"/>
            <a:chExt cx="113970" cy="386481"/>
          </a:xfrm>
        </p:grpSpPr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8B40ECC3-16CE-46ED-B947-45B8AE7B9FD0}"/>
                </a:ext>
              </a:extLst>
            </p:cNvPr>
            <p:cNvSpPr/>
            <p:nvPr/>
          </p:nvSpPr>
          <p:spPr>
            <a:xfrm>
              <a:off x="2143615" y="6134728"/>
              <a:ext cx="105162" cy="386481"/>
            </a:xfrm>
            <a:prstGeom prst="ellipse">
              <a:avLst/>
            </a:prstGeom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37851380-7991-4B6C-990A-03333BC15BD1}"/>
                </a:ext>
              </a:extLst>
            </p:cNvPr>
            <p:cNvSpPr/>
            <p:nvPr/>
          </p:nvSpPr>
          <p:spPr>
            <a:xfrm>
              <a:off x="2143615" y="6134728"/>
              <a:ext cx="105162" cy="38648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71DA6493-4940-45D6-AA86-F51AAA91B103}"/>
                </a:ext>
              </a:extLst>
            </p:cNvPr>
            <p:cNvSpPr/>
            <p:nvPr/>
          </p:nvSpPr>
          <p:spPr>
            <a:xfrm>
              <a:off x="2143765" y="6142067"/>
              <a:ext cx="50092" cy="376926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56E57471-2FE0-44B1-AD59-BCB6461CD4CF}"/>
                </a:ext>
              </a:extLst>
            </p:cNvPr>
            <p:cNvSpPr/>
            <p:nvPr/>
          </p:nvSpPr>
          <p:spPr>
            <a:xfrm>
              <a:off x="2134807" y="6134728"/>
              <a:ext cx="112601" cy="38648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C963C620-8F4E-4D5E-9A08-522BA96C37A3}"/>
                </a:ext>
              </a:extLst>
            </p:cNvPr>
            <p:cNvSpPr/>
            <p:nvPr/>
          </p:nvSpPr>
          <p:spPr>
            <a:xfrm flipH="1">
              <a:off x="2191127" y="6134728"/>
              <a:ext cx="50092" cy="376926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889C1E8-9A75-466E-A595-EB969A071EDD}"/>
              </a:ext>
            </a:extLst>
          </p:cNvPr>
          <p:cNvGrpSpPr/>
          <p:nvPr/>
        </p:nvGrpSpPr>
        <p:grpSpPr>
          <a:xfrm>
            <a:off x="4067175" y="5498305"/>
            <a:ext cx="1023937" cy="645319"/>
            <a:chOff x="4067175" y="5498305"/>
            <a:chExt cx="1023937" cy="645319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4036A38-4D6A-485F-AABE-B2F4C03AC5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67175" y="5498305"/>
              <a:ext cx="0" cy="645319"/>
            </a:xfrm>
            <a:prstGeom prst="line">
              <a:avLst/>
            </a:prstGeom>
            <a:ln w="9525">
              <a:solidFill>
                <a:schemeClr val="tx1"/>
              </a:solidFill>
              <a:prstDash val="sysDot"/>
            </a:ln>
            <a:effectLst>
              <a:glow rad="381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A808369-EAC1-4C3D-9B22-B1EF1738EF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91112" y="5498305"/>
              <a:ext cx="0" cy="645319"/>
            </a:xfrm>
            <a:prstGeom prst="line">
              <a:avLst/>
            </a:prstGeom>
            <a:ln w="9525">
              <a:solidFill>
                <a:schemeClr val="tx1"/>
              </a:solidFill>
              <a:prstDash val="sysDot"/>
            </a:ln>
            <a:effectLst>
              <a:glow rad="381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DA760B4-6198-4265-9D9C-BEE582B79B00}"/>
              </a:ext>
            </a:extLst>
          </p:cNvPr>
          <p:cNvGrpSpPr/>
          <p:nvPr/>
        </p:nvGrpSpPr>
        <p:grpSpPr>
          <a:xfrm>
            <a:off x="128281" y="5719329"/>
            <a:ext cx="346635" cy="233796"/>
            <a:chOff x="128281" y="5719329"/>
            <a:chExt cx="346635" cy="233796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060ED43-4783-4E3D-82B8-4577917991B8}"/>
                </a:ext>
              </a:extLst>
            </p:cNvPr>
            <p:cNvSpPr/>
            <p:nvPr/>
          </p:nvSpPr>
          <p:spPr>
            <a:xfrm>
              <a:off x="160495" y="5719329"/>
              <a:ext cx="245013" cy="233796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98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8A96D9B-6A4F-4094-8FAD-9F1A60C778C3}"/>
                </a:ext>
              </a:extLst>
            </p:cNvPr>
            <p:cNvSpPr txBox="1"/>
            <p:nvPr/>
          </p:nvSpPr>
          <p:spPr>
            <a:xfrm>
              <a:off x="128281" y="5719329"/>
              <a:ext cx="34663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/>
                <a:t>Na</a:t>
              </a:r>
              <a:r>
                <a:rPr lang="en-US" sz="800" b="1" baseline="30000" dirty="0"/>
                <a:t>+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A106859-6D95-4B21-9431-5EE73DF24888}"/>
              </a:ext>
            </a:extLst>
          </p:cNvPr>
          <p:cNvSpPr txBox="1"/>
          <p:nvPr/>
        </p:nvSpPr>
        <p:spPr>
          <a:xfrm>
            <a:off x="1616919" y="6143624"/>
            <a:ext cx="692818" cy="584775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3200" dirty="0" err="1"/>
              <a:t>E</a:t>
            </a:r>
            <a:r>
              <a:rPr lang="en-US" sz="3200" baseline="-25000" dirty="0" err="1"/>
              <a:t>Na</a:t>
            </a:r>
            <a:endParaRPr lang="en-US" sz="3200" baseline="-25000" dirty="0"/>
          </a:p>
        </p:txBody>
      </p:sp>
      <p:pic>
        <p:nvPicPr>
          <p:cNvPr id="18" name="Picture 17" descr="Shape&#10;&#10;Description automatically generated with medium confidence">
            <a:extLst>
              <a:ext uri="{FF2B5EF4-FFF2-40B4-BE49-F238E27FC236}">
                <a16:creationId xmlns:a16="http://schemas.microsoft.com/office/drawing/2014/main" id="{28003DB9-EDFA-405C-B899-E3D642DAF3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62" y="2423547"/>
            <a:ext cx="4829741" cy="2183498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EFF3AC60-8ACF-4200-87B9-A26DD47A050A}"/>
              </a:ext>
            </a:extLst>
          </p:cNvPr>
          <p:cNvSpPr txBox="1"/>
          <p:nvPr/>
        </p:nvSpPr>
        <p:spPr>
          <a:xfrm>
            <a:off x="0" y="4733649"/>
            <a:ext cx="1432849" cy="409023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400" dirty="0">
                <a:solidFill>
                  <a:srgbClr val="FF0000"/>
                </a:solidFill>
              </a:rPr>
              <a:t>Activation</a:t>
            </a:r>
          </a:p>
          <a:p>
            <a:pPr algn="ctr">
              <a:lnSpc>
                <a:spcPts val="1200"/>
              </a:lnSpc>
            </a:pPr>
            <a:r>
              <a:rPr lang="en-US" sz="1400" dirty="0">
                <a:solidFill>
                  <a:srgbClr val="FF0000"/>
                </a:solidFill>
              </a:rPr>
              <a:t>Gates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088B1E5-5F47-4424-9ECA-363A42B4A484}"/>
              </a:ext>
            </a:extLst>
          </p:cNvPr>
          <p:cNvSpPr txBox="1"/>
          <p:nvPr/>
        </p:nvSpPr>
        <p:spPr>
          <a:xfrm>
            <a:off x="1404106" y="4733649"/>
            <a:ext cx="1432849" cy="409023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400" dirty="0">
                <a:solidFill>
                  <a:srgbClr val="0000FF"/>
                </a:solidFill>
              </a:rPr>
              <a:t>Inactivation</a:t>
            </a:r>
          </a:p>
          <a:p>
            <a:pPr algn="ctr">
              <a:lnSpc>
                <a:spcPts val="1200"/>
              </a:lnSpc>
            </a:pPr>
            <a:r>
              <a:rPr lang="en-US" sz="1400" dirty="0">
                <a:solidFill>
                  <a:srgbClr val="0000FF"/>
                </a:solidFill>
              </a:rPr>
              <a:t>Gate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55A163-3751-8F02-58F7-3552CE73C9AD}"/>
              </a:ext>
            </a:extLst>
          </p:cNvPr>
          <p:cNvSpPr txBox="1"/>
          <p:nvPr/>
        </p:nvSpPr>
        <p:spPr>
          <a:xfrm>
            <a:off x="4359299" y="1098841"/>
            <a:ext cx="3506088" cy="8104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Synapses &amp; Circuits</a:t>
            </a:r>
          </a:p>
          <a:p>
            <a:pPr algn="ctr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Lecture Three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157275-8623-EB6C-44CE-F1A332846B8F}"/>
              </a:ext>
            </a:extLst>
          </p:cNvPr>
          <p:cNvSpPr txBox="1"/>
          <p:nvPr/>
        </p:nvSpPr>
        <p:spPr>
          <a:xfrm>
            <a:off x="2312032" y="2048682"/>
            <a:ext cx="1739579" cy="4185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latin typeface="Century Gothic" panose="020B0502020202020204" pitchFamily="34" charset="0"/>
              </a:rPr>
              <a:t>Lecture One</a:t>
            </a:r>
          </a:p>
        </p:txBody>
      </p:sp>
    </p:spTree>
    <p:extLst>
      <p:ext uri="{BB962C8B-B14F-4D97-AF65-F5344CB8AC3E}">
        <p14:creationId xmlns:p14="http://schemas.microsoft.com/office/powerpoint/2010/main" val="80588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0023 C 5E-6 -0.03148 0.00014 -0.06319 0.00027 -0.09468 " pathEditMode="relative" ptsTypes="AA">
                                      <p:cBhvr>
                                        <p:cTn id="11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-0.0037 L 0.03346 -0.0023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8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0024 L -0.00013 -0.078 " pathEditMode="relative" ptsTypes="AA">
                                      <p:cBhvr>
                                        <p:cTn id="19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0.00039 -0.00115 C -0.00039 -0.02523 -0.00026 -0.0493 -0.00013 -0.07337 " pathEditMode="relative" ptsTypes="AA">
                                      <p:cBhvr>
                                        <p:cTn id="21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13 -0.00115 C 0.00013 -0.02523 0.00026 -0.0493 0.00039 -0.07337 " pathEditMode="relative" ptsTypes="AA">
                                      <p:cBhvr>
                                        <p:cTn id="23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0.00232 L 0.17109 -0.00417 " pathEditMode="relative" ptsTypes="AA">
                                      <p:cBhvr>
                                        <p:cTn id="2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9167 C 0.0004 -0.06597 -0.0017 -0.02685 0.0004 0.00023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81 -0.00278 L 0.00156 -0.00231 " pathEditMode="relative" ptsTypes="AA"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7708 C -0.00013 -0.05231 -0.00026 -0.02754 -0.00039 -0.00254 " pathEditMode="relative" ptsTypes="AA">
                                      <p:cBhvr>
                                        <p:cTn id="44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7291 L -0.00013 -0.00162 " pathEditMode="relative" ptsTypes="AA">
                                      <p:cBhvr>
                                        <p:cTn id="46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7384 C 0.00039 -0.04976 0.00052 -0.02546 0.00065 -0.00115 " pathEditMode="relative" ptsTypes="AA">
                                      <p:cBhvr>
                                        <p:cTn id="48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7 -0.00208 C 0.00027 -0.02801 0.0004 -0.0537 0.00053 -0.0794 " pathEditMode="relative" ptsTypes="AA">
                                      <p:cBhvr>
                                        <p:cTn id="50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B1C508-8F6D-489C-A7B3-68E67263B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7639" y="704335"/>
            <a:ext cx="7947171" cy="29456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D92052-F7D3-41AE-BAAB-5D271D0F3B82}"/>
              </a:ext>
            </a:extLst>
          </p:cNvPr>
          <p:cNvSpPr txBox="1"/>
          <p:nvPr/>
        </p:nvSpPr>
        <p:spPr>
          <a:xfrm>
            <a:off x="3612933" y="401688"/>
            <a:ext cx="5384258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Where are We Now?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40AF46-8C9D-488B-BD87-6C7CD64CA3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6772" y="4073890"/>
            <a:ext cx="9616580" cy="217590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3FF8201-B82B-4B30-967A-B753EB5EDC18}"/>
              </a:ext>
            </a:extLst>
          </p:cNvPr>
          <p:cNvGrpSpPr/>
          <p:nvPr/>
        </p:nvGrpSpPr>
        <p:grpSpPr>
          <a:xfrm>
            <a:off x="1611086" y="4608286"/>
            <a:ext cx="9354457" cy="693057"/>
            <a:chOff x="1611086" y="4608286"/>
            <a:chExt cx="9354457" cy="69305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9AA01C6-F096-4EC6-8B3D-D2B7490FD18F}"/>
                </a:ext>
              </a:extLst>
            </p:cNvPr>
            <p:cNvSpPr/>
            <p:nvPr/>
          </p:nvSpPr>
          <p:spPr>
            <a:xfrm>
              <a:off x="3091543" y="4608286"/>
              <a:ext cx="7874000" cy="355600"/>
            </a:xfrm>
            <a:prstGeom prst="rect">
              <a:avLst/>
            </a:prstGeom>
            <a:solidFill>
              <a:srgbClr val="FFFF00">
                <a:alpha val="3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FE893CD-9A3C-4F0E-9E29-8CD0FB528E2A}"/>
                </a:ext>
              </a:extLst>
            </p:cNvPr>
            <p:cNvSpPr/>
            <p:nvPr/>
          </p:nvSpPr>
          <p:spPr>
            <a:xfrm>
              <a:off x="1611086" y="4945743"/>
              <a:ext cx="2001847" cy="355600"/>
            </a:xfrm>
            <a:prstGeom prst="rect">
              <a:avLst/>
            </a:prstGeom>
            <a:solidFill>
              <a:srgbClr val="FFFF00">
                <a:alpha val="3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9433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FB2EA1-38F7-46B9-861E-9D10558DC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6752" y="1249679"/>
            <a:ext cx="4738496" cy="51822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BF2541-2863-41DD-BC25-199A20ECEA70}"/>
              </a:ext>
            </a:extLst>
          </p:cNvPr>
          <p:cNvSpPr txBox="1"/>
          <p:nvPr/>
        </p:nvSpPr>
        <p:spPr>
          <a:xfrm>
            <a:off x="3403871" y="426086"/>
            <a:ext cx="5384258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Machinery Revisited</a:t>
            </a:r>
          </a:p>
        </p:txBody>
      </p:sp>
    </p:spTree>
    <p:extLst>
      <p:ext uri="{BB962C8B-B14F-4D97-AF65-F5344CB8AC3E}">
        <p14:creationId xmlns:p14="http://schemas.microsoft.com/office/powerpoint/2010/main" val="353094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2DA591-4D14-476F-9179-52BDA9D0C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1148" y="1302636"/>
            <a:ext cx="6409703" cy="51292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63379F-DBBF-4174-87EE-43F3EB209F8D}"/>
              </a:ext>
            </a:extLst>
          </p:cNvPr>
          <p:cNvSpPr txBox="1"/>
          <p:nvPr/>
        </p:nvSpPr>
        <p:spPr>
          <a:xfrm>
            <a:off x="3403871" y="426086"/>
            <a:ext cx="5384258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Machinery Revisited</a:t>
            </a:r>
          </a:p>
        </p:txBody>
      </p:sp>
    </p:spTree>
    <p:extLst>
      <p:ext uri="{BB962C8B-B14F-4D97-AF65-F5344CB8AC3E}">
        <p14:creationId xmlns:p14="http://schemas.microsoft.com/office/powerpoint/2010/main" val="337060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synaptotagmin">
            <a:extLst>
              <a:ext uri="{FF2B5EF4-FFF2-40B4-BE49-F238E27FC236}">
                <a16:creationId xmlns:a16="http://schemas.microsoft.com/office/drawing/2014/main" id="{D2FE59E6-0B56-4D9A-BA1B-DF61910D3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031" y="1438656"/>
            <a:ext cx="4551937" cy="524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025A1B-5E12-4AF1-AA73-B21242CF0EA1}"/>
              </a:ext>
            </a:extLst>
          </p:cNvPr>
          <p:cNvSpPr txBox="1"/>
          <p:nvPr/>
        </p:nvSpPr>
        <p:spPr>
          <a:xfrm>
            <a:off x="743713" y="426086"/>
            <a:ext cx="11216640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And Another Schematic of the Same Thing…</a:t>
            </a:r>
          </a:p>
        </p:txBody>
      </p:sp>
    </p:spTree>
    <p:extLst>
      <p:ext uri="{BB962C8B-B14F-4D97-AF65-F5344CB8AC3E}">
        <p14:creationId xmlns:p14="http://schemas.microsoft.com/office/powerpoint/2010/main" val="239815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2144BF-71E6-438A-A556-1342B2C12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223" y="1197734"/>
            <a:ext cx="7005554" cy="52457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6DFE3B-95DD-49DB-A48F-B6466A2E45B2}"/>
              </a:ext>
            </a:extLst>
          </p:cNvPr>
          <p:cNvSpPr txBox="1"/>
          <p:nvPr/>
        </p:nvSpPr>
        <p:spPr>
          <a:xfrm>
            <a:off x="3782568" y="451106"/>
            <a:ext cx="4626864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One More? Yes!!!</a:t>
            </a:r>
          </a:p>
        </p:txBody>
      </p:sp>
    </p:spTree>
    <p:extLst>
      <p:ext uri="{BB962C8B-B14F-4D97-AF65-F5344CB8AC3E}">
        <p14:creationId xmlns:p14="http://schemas.microsoft.com/office/powerpoint/2010/main" val="161999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DB0BDC-2512-460D-886D-D58D19598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896" y="1419123"/>
            <a:ext cx="2314248" cy="50383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FFEA4E-A8FD-4CC3-957D-6184D5BC4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3056" y="1812414"/>
            <a:ext cx="5941542" cy="44796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0718D5-DF4E-490D-8D4F-7D82340CFDB7}"/>
              </a:ext>
            </a:extLst>
          </p:cNvPr>
          <p:cNvSpPr txBox="1"/>
          <p:nvPr/>
        </p:nvSpPr>
        <p:spPr>
          <a:xfrm>
            <a:off x="2230020" y="487505"/>
            <a:ext cx="8409432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dirty="0" err="1">
                <a:latin typeface="Century Gothic" panose="020B0502020202020204" pitchFamily="34" charset="0"/>
              </a:rPr>
              <a:t>Synaptotagmin</a:t>
            </a:r>
            <a:r>
              <a:rPr lang="en-US" sz="4000" dirty="0">
                <a:latin typeface="Century Gothic" panose="020B0502020202020204" pitchFamily="34" charset="0"/>
              </a:rPr>
              <a:t>: the Ca</a:t>
            </a:r>
            <a:r>
              <a:rPr lang="en-US" sz="4000" baseline="30000" dirty="0">
                <a:latin typeface="Century Gothic" panose="020B0502020202020204" pitchFamily="34" charset="0"/>
              </a:rPr>
              <a:t>2+ </a:t>
            </a:r>
            <a:r>
              <a:rPr lang="en-US" sz="4000" dirty="0">
                <a:latin typeface="Century Gothic" panose="020B0502020202020204" pitchFamily="34" charset="0"/>
              </a:rPr>
              <a:t>Sensor</a:t>
            </a:r>
          </a:p>
        </p:txBody>
      </p:sp>
    </p:spTree>
    <p:extLst>
      <p:ext uri="{BB962C8B-B14F-4D97-AF65-F5344CB8AC3E}">
        <p14:creationId xmlns:p14="http://schemas.microsoft.com/office/powerpoint/2010/main" val="357314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97E705-385F-4300-B1E8-C8EAE1F0F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8502" y="1812414"/>
            <a:ext cx="8366584" cy="40695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4DB0BDC-2512-460D-886D-D58D19598F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896" y="1419123"/>
            <a:ext cx="2314248" cy="50383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0718D5-DF4E-490D-8D4F-7D82340CFDB7}"/>
              </a:ext>
            </a:extLst>
          </p:cNvPr>
          <p:cNvSpPr txBox="1"/>
          <p:nvPr/>
        </p:nvSpPr>
        <p:spPr>
          <a:xfrm>
            <a:off x="2230020" y="487505"/>
            <a:ext cx="8409432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dirty="0" err="1">
                <a:latin typeface="Century Gothic" panose="020B0502020202020204" pitchFamily="34" charset="0"/>
              </a:rPr>
              <a:t>Synaptotagmin</a:t>
            </a:r>
            <a:r>
              <a:rPr lang="en-US" sz="4000" dirty="0">
                <a:latin typeface="Century Gothic" panose="020B0502020202020204" pitchFamily="34" charset="0"/>
              </a:rPr>
              <a:t>: the Ca</a:t>
            </a:r>
            <a:r>
              <a:rPr lang="en-US" sz="4000" baseline="30000" dirty="0">
                <a:latin typeface="Century Gothic" panose="020B0502020202020204" pitchFamily="34" charset="0"/>
              </a:rPr>
              <a:t>2+ </a:t>
            </a:r>
            <a:r>
              <a:rPr lang="en-US" sz="4000" dirty="0">
                <a:latin typeface="Century Gothic" panose="020B0502020202020204" pitchFamily="34" charset="0"/>
              </a:rPr>
              <a:t>Sensor</a:t>
            </a:r>
          </a:p>
        </p:txBody>
      </p:sp>
    </p:spTree>
    <p:extLst>
      <p:ext uri="{BB962C8B-B14F-4D97-AF65-F5344CB8AC3E}">
        <p14:creationId xmlns:p14="http://schemas.microsoft.com/office/powerpoint/2010/main" val="416379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E4086B-B1C2-4710-947E-4CC0A7273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3062" y="1297440"/>
            <a:ext cx="6162675" cy="39147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25425B-EEA2-4CC5-B500-2603E83592E5}"/>
              </a:ext>
            </a:extLst>
          </p:cNvPr>
          <p:cNvSpPr txBox="1"/>
          <p:nvPr/>
        </p:nvSpPr>
        <p:spPr>
          <a:xfrm>
            <a:off x="4068667" y="472991"/>
            <a:ext cx="4054666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The Fusion Pore</a:t>
            </a:r>
          </a:p>
        </p:txBody>
      </p:sp>
    </p:spTree>
    <p:extLst>
      <p:ext uri="{BB962C8B-B14F-4D97-AF65-F5344CB8AC3E}">
        <p14:creationId xmlns:p14="http://schemas.microsoft.com/office/powerpoint/2010/main" val="426923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3B6DC4-9B4C-40A4-8994-1B9746A4D2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9893"/>
          <a:stretch/>
        </p:blipFill>
        <p:spPr>
          <a:xfrm>
            <a:off x="2144202" y="1035838"/>
            <a:ext cx="7903596" cy="11122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DB4D8A-E0E7-4E3C-9655-A21DFB5A255B}"/>
              </a:ext>
            </a:extLst>
          </p:cNvPr>
          <p:cNvSpPr txBox="1"/>
          <p:nvPr/>
        </p:nvSpPr>
        <p:spPr>
          <a:xfrm>
            <a:off x="4068667" y="472991"/>
            <a:ext cx="4054666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The Fusion Pore</a:t>
            </a:r>
          </a:p>
        </p:txBody>
      </p:sp>
    </p:spTree>
    <p:extLst>
      <p:ext uri="{BB962C8B-B14F-4D97-AF65-F5344CB8AC3E}">
        <p14:creationId xmlns:p14="http://schemas.microsoft.com/office/powerpoint/2010/main" val="3217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3B6DC4-9B4C-40A4-8994-1B9746A4D2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3626"/>
          <a:stretch/>
        </p:blipFill>
        <p:spPr>
          <a:xfrm>
            <a:off x="2144202" y="1035838"/>
            <a:ext cx="7903596" cy="20121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DB4D8A-E0E7-4E3C-9655-A21DFB5A255B}"/>
              </a:ext>
            </a:extLst>
          </p:cNvPr>
          <p:cNvSpPr txBox="1"/>
          <p:nvPr/>
        </p:nvSpPr>
        <p:spPr>
          <a:xfrm>
            <a:off x="4068667" y="472991"/>
            <a:ext cx="4054666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The Fusion Pore</a:t>
            </a:r>
          </a:p>
        </p:txBody>
      </p:sp>
    </p:spTree>
    <p:extLst>
      <p:ext uri="{BB962C8B-B14F-4D97-AF65-F5344CB8AC3E}">
        <p14:creationId xmlns:p14="http://schemas.microsoft.com/office/powerpoint/2010/main" val="28646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7348CEB-1A72-40B8-804E-9919361AA103}"/>
              </a:ext>
            </a:extLst>
          </p:cNvPr>
          <p:cNvSpPr txBox="1"/>
          <p:nvPr/>
        </p:nvSpPr>
        <p:spPr>
          <a:xfrm>
            <a:off x="3852687" y="285328"/>
            <a:ext cx="45384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Vesicular Release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AAA4C33-8064-4A4A-B2A5-E081F32B2168}"/>
              </a:ext>
            </a:extLst>
          </p:cNvPr>
          <p:cNvGrpSpPr/>
          <p:nvPr/>
        </p:nvGrpSpPr>
        <p:grpSpPr>
          <a:xfrm>
            <a:off x="780162" y="2451674"/>
            <a:ext cx="4803323" cy="2155371"/>
            <a:chOff x="780162" y="2451674"/>
            <a:chExt cx="4803323" cy="2155371"/>
          </a:xfrm>
        </p:grpSpPr>
        <p:pic>
          <p:nvPicPr>
            <p:cNvPr id="4" name="Picture 2" descr="Image result for action potential">
              <a:extLst>
                <a:ext uri="{FF2B5EF4-FFF2-40B4-BE49-F238E27FC236}">
                  <a16:creationId xmlns:a16="http://schemas.microsoft.com/office/drawing/2014/main" id="{E603EDE2-CA65-4C23-BDAB-BCCF6784D07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4698" y="2578278"/>
              <a:ext cx="3851390" cy="1818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02ABB96-926D-4C03-BB54-7E40914E62F3}"/>
                </a:ext>
              </a:extLst>
            </p:cNvPr>
            <p:cNvSpPr/>
            <p:nvPr/>
          </p:nvSpPr>
          <p:spPr>
            <a:xfrm>
              <a:off x="780162" y="2451674"/>
              <a:ext cx="4803323" cy="215537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101F8E7B-63C7-40B2-9702-6AED43A2E2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97"/>
          <a:stretch/>
        </p:blipFill>
        <p:spPr>
          <a:xfrm>
            <a:off x="2464884" y="5178537"/>
            <a:ext cx="3314982" cy="1226051"/>
          </a:xfrm>
          <a:prstGeom prst="rect">
            <a:avLst/>
          </a:prstGeom>
        </p:spPr>
      </p:pic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88FA7097-088D-44FA-A191-236B7113D548}"/>
              </a:ext>
            </a:extLst>
          </p:cNvPr>
          <p:cNvSpPr/>
          <p:nvPr/>
        </p:nvSpPr>
        <p:spPr>
          <a:xfrm>
            <a:off x="1263551" y="5319015"/>
            <a:ext cx="272922" cy="945093"/>
          </a:xfrm>
          <a:prstGeom prst="roundRect">
            <a:avLst/>
          </a:prstGeom>
          <a:solidFill>
            <a:schemeClr val="accent6">
              <a:lumMod val="75000"/>
            </a:schemeClr>
          </a:solidFill>
          <a:scene3d>
            <a:camera prst="orthographicFront">
              <a:rot lat="0" lon="4200000" rev="0"/>
            </a:camera>
            <a:lightRig rig="threePt" dir="t"/>
          </a:scene3d>
          <a:sp3d contourW="19050">
            <a:bevelT w="50800" h="146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C02D5000-A852-46E2-A81A-C1525E5E6BEF}"/>
              </a:ext>
            </a:extLst>
          </p:cNvPr>
          <p:cNvSpPr/>
          <p:nvPr/>
        </p:nvSpPr>
        <p:spPr>
          <a:xfrm>
            <a:off x="1769837" y="5608020"/>
            <a:ext cx="212684" cy="3948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1FC4615E-9B28-4E81-9600-B8E0C40E7062}"/>
              </a:ext>
            </a:extLst>
          </p:cNvPr>
          <p:cNvGrpSpPr/>
          <p:nvPr/>
        </p:nvGrpSpPr>
        <p:grpSpPr>
          <a:xfrm>
            <a:off x="481490" y="5600877"/>
            <a:ext cx="1673100" cy="402623"/>
            <a:chOff x="3492959" y="2951134"/>
            <a:chExt cx="4578229" cy="1693866"/>
          </a:xfrm>
        </p:grpSpPr>
        <p:sp>
          <p:nvSpPr>
            <p:cNvPr id="123" name="Rectangle: Rounded Corners 122">
              <a:extLst>
                <a:ext uri="{FF2B5EF4-FFF2-40B4-BE49-F238E27FC236}">
                  <a16:creationId xmlns:a16="http://schemas.microsoft.com/office/drawing/2014/main" id="{A77E9C28-08AB-46D3-AC99-6FCD62645CB2}"/>
                </a:ext>
              </a:extLst>
            </p:cNvPr>
            <p:cNvSpPr/>
            <p:nvPr/>
          </p:nvSpPr>
          <p:spPr>
            <a:xfrm>
              <a:off x="3715274" y="2983979"/>
              <a:ext cx="4228051" cy="1661021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285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3A8E5B93-BA6F-4168-ACCD-BCC3B0D3C63A}"/>
                </a:ext>
              </a:extLst>
            </p:cNvPr>
            <p:cNvSpPr/>
            <p:nvPr/>
          </p:nvSpPr>
          <p:spPr>
            <a:xfrm>
              <a:off x="7437550" y="2951134"/>
              <a:ext cx="633638" cy="16918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C4E67268-4752-4053-8E1D-58978CDD1319}"/>
                </a:ext>
              </a:extLst>
            </p:cNvPr>
            <p:cNvSpPr/>
            <p:nvPr/>
          </p:nvSpPr>
          <p:spPr>
            <a:xfrm>
              <a:off x="3492959" y="2983979"/>
              <a:ext cx="838899" cy="1661021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285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D3DFB52-C72D-4727-8135-4D84312489DE}"/>
              </a:ext>
            </a:extLst>
          </p:cNvPr>
          <p:cNvGrpSpPr/>
          <p:nvPr/>
        </p:nvGrpSpPr>
        <p:grpSpPr>
          <a:xfrm>
            <a:off x="1728045" y="5125405"/>
            <a:ext cx="113970" cy="387220"/>
            <a:chOff x="4769270" y="2403286"/>
            <a:chExt cx="598188" cy="1664196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2530BE1E-39B3-42BF-BAF9-3F1BCCA1B9DE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E06CA764-1844-4A8D-8768-580E40D9FF01}"/>
                </a:ext>
              </a:extLst>
            </p:cNvPr>
            <p:cNvSpPr/>
            <p:nvPr/>
          </p:nvSpPr>
          <p:spPr>
            <a:xfrm>
              <a:off x="4815501" y="2403286"/>
              <a:ext cx="551957" cy="166102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969DDC69-95C8-4FC9-8B26-4619B61CB1D0}"/>
                </a:ext>
              </a:extLst>
            </p:cNvPr>
            <p:cNvSpPr/>
            <p:nvPr/>
          </p:nvSpPr>
          <p:spPr>
            <a:xfrm>
              <a:off x="4816289" y="2434828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2A63D078-DA3E-49F3-806F-261CA001ED1D}"/>
                </a:ext>
              </a:extLst>
            </p:cNvPr>
            <p:cNvSpPr/>
            <p:nvPr/>
          </p:nvSpPr>
          <p:spPr>
            <a:xfrm>
              <a:off x="4769270" y="2406462"/>
              <a:ext cx="591000" cy="1661020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6FB688B8-345C-491F-AF12-59FA89CDD03F}"/>
                </a:ext>
              </a:extLst>
            </p:cNvPr>
            <p:cNvSpPr/>
            <p:nvPr/>
          </p:nvSpPr>
          <p:spPr>
            <a:xfrm flipH="1">
              <a:off x="5064874" y="2433937"/>
              <a:ext cx="262917" cy="1619954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ECD86304-593D-4335-8630-C110D9AE1FDA}"/>
              </a:ext>
            </a:extLst>
          </p:cNvPr>
          <p:cNvGrpSpPr/>
          <p:nvPr/>
        </p:nvGrpSpPr>
        <p:grpSpPr>
          <a:xfrm>
            <a:off x="844039" y="5609881"/>
            <a:ext cx="113970" cy="386481"/>
            <a:chOff x="2134807" y="6134728"/>
            <a:chExt cx="113970" cy="386481"/>
          </a:xfrm>
        </p:grpSpPr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936AF978-355F-48B4-914C-8967109B90AB}"/>
                </a:ext>
              </a:extLst>
            </p:cNvPr>
            <p:cNvSpPr/>
            <p:nvPr/>
          </p:nvSpPr>
          <p:spPr>
            <a:xfrm>
              <a:off x="2143615" y="6134728"/>
              <a:ext cx="105162" cy="386481"/>
            </a:xfrm>
            <a:prstGeom prst="ellipse">
              <a:avLst/>
            </a:prstGeom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C220B953-C0EA-4362-8384-A3FC0B7BB0A7}"/>
                </a:ext>
              </a:extLst>
            </p:cNvPr>
            <p:cNvSpPr/>
            <p:nvPr/>
          </p:nvSpPr>
          <p:spPr>
            <a:xfrm>
              <a:off x="2143615" y="6134728"/>
              <a:ext cx="105162" cy="38648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79277BA1-BDDB-4A58-A9C1-72778D335F44}"/>
                </a:ext>
              </a:extLst>
            </p:cNvPr>
            <p:cNvSpPr/>
            <p:nvPr/>
          </p:nvSpPr>
          <p:spPr>
            <a:xfrm>
              <a:off x="2143765" y="6142067"/>
              <a:ext cx="50092" cy="376926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04F4591F-D5DA-49F8-B9A8-446202715D6D}"/>
                </a:ext>
              </a:extLst>
            </p:cNvPr>
            <p:cNvSpPr/>
            <p:nvPr/>
          </p:nvSpPr>
          <p:spPr>
            <a:xfrm>
              <a:off x="2134807" y="6134728"/>
              <a:ext cx="112601" cy="38648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1B268984-3913-43BB-901A-57AD5F5EF9DE}"/>
                </a:ext>
              </a:extLst>
            </p:cNvPr>
            <p:cNvSpPr/>
            <p:nvPr/>
          </p:nvSpPr>
          <p:spPr>
            <a:xfrm flipH="1">
              <a:off x="2191127" y="6134728"/>
              <a:ext cx="50092" cy="376926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325F53F8-1438-4AAE-BD9E-C199726C7937}"/>
              </a:ext>
            </a:extLst>
          </p:cNvPr>
          <p:cNvGrpSpPr/>
          <p:nvPr/>
        </p:nvGrpSpPr>
        <p:grpSpPr>
          <a:xfrm>
            <a:off x="998642" y="5609881"/>
            <a:ext cx="113970" cy="386481"/>
            <a:chOff x="2134807" y="6134728"/>
            <a:chExt cx="113970" cy="386481"/>
          </a:xfrm>
        </p:grpSpPr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279A7424-2B62-45B2-858E-5039F6B44D07}"/>
                </a:ext>
              </a:extLst>
            </p:cNvPr>
            <p:cNvSpPr/>
            <p:nvPr/>
          </p:nvSpPr>
          <p:spPr>
            <a:xfrm>
              <a:off x="2143615" y="6134728"/>
              <a:ext cx="105162" cy="386481"/>
            </a:xfrm>
            <a:prstGeom prst="ellipse">
              <a:avLst/>
            </a:prstGeom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943DC302-0833-4384-B7F6-F7B85BB3A594}"/>
                </a:ext>
              </a:extLst>
            </p:cNvPr>
            <p:cNvSpPr/>
            <p:nvPr/>
          </p:nvSpPr>
          <p:spPr>
            <a:xfrm>
              <a:off x="2143615" y="6134728"/>
              <a:ext cx="105162" cy="38648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0B6C5B7D-CAE2-45FE-B0EE-ABC88881B038}"/>
                </a:ext>
              </a:extLst>
            </p:cNvPr>
            <p:cNvSpPr/>
            <p:nvPr/>
          </p:nvSpPr>
          <p:spPr>
            <a:xfrm>
              <a:off x="2143765" y="6142067"/>
              <a:ext cx="50092" cy="376926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5B3FC662-BFB4-4D72-95E8-109409235002}"/>
                </a:ext>
              </a:extLst>
            </p:cNvPr>
            <p:cNvSpPr/>
            <p:nvPr/>
          </p:nvSpPr>
          <p:spPr>
            <a:xfrm>
              <a:off x="2134807" y="6134728"/>
              <a:ext cx="112601" cy="38648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8FC07AE6-2DB8-4CA8-8413-464AEF36FE7E}"/>
                </a:ext>
              </a:extLst>
            </p:cNvPr>
            <p:cNvSpPr/>
            <p:nvPr/>
          </p:nvSpPr>
          <p:spPr>
            <a:xfrm flipH="1">
              <a:off x="2191127" y="6134728"/>
              <a:ext cx="50092" cy="376926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1DA2F659-923E-4E0D-89D6-F39B2C80CBF6}"/>
              </a:ext>
            </a:extLst>
          </p:cNvPr>
          <p:cNvGrpSpPr/>
          <p:nvPr/>
        </p:nvGrpSpPr>
        <p:grpSpPr>
          <a:xfrm>
            <a:off x="1151042" y="5609881"/>
            <a:ext cx="113970" cy="386481"/>
            <a:chOff x="2134807" y="6134728"/>
            <a:chExt cx="113970" cy="386481"/>
          </a:xfrm>
        </p:grpSpPr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8B40ECC3-16CE-46ED-B947-45B8AE7B9FD0}"/>
                </a:ext>
              </a:extLst>
            </p:cNvPr>
            <p:cNvSpPr/>
            <p:nvPr/>
          </p:nvSpPr>
          <p:spPr>
            <a:xfrm>
              <a:off x="2143615" y="6134728"/>
              <a:ext cx="105162" cy="386481"/>
            </a:xfrm>
            <a:prstGeom prst="ellipse">
              <a:avLst/>
            </a:prstGeom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37851380-7991-4B6C-990A-03333BC15BD1}"/>
                </a:ext>
              </a:extLst>
            </p:cNvPr>
            <p:cNvSpPr/>
            <p:nvPr/>
          </p:nvSpPr>
          <p:spPr>
            <a:xfrm>
              <a:off x="2143615" y="6134728"/>
              <a:ext cx="105162" cy="38648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71DA6493-4940-45D6-AA86-F51AAA91B103}"/>
                </a:ext>
              </a:extLst>
            </p:cNvPr>
            <p:cNvSpPr/>
            <p:nvPr/>
          </p:nvSpPr>
          <p:spPr>
            <a:xfrm>
              <a:off x="2143765" y="6142067"/>
              <a:ext cx="50092" cy="376926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56E57471-2FE0-44B1-AD59-BCB6461CD4CF}"/>
                </a:ext>
              </a:extLst>
            </p:cNvPr>
            <p:cNvSpPr/>
            <p:nvPr/>
          </p:nvSpPr>
          <p:spPr>
            <a:xfrm>
              <a:off x="2134807" y="6134728"/>
              <a:ext cx="112601" cy="38648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C963C620-8F4E-4D5E-9A08-522BA96C37A3}"/>
                </a:ext>
              </a:extLst>
            </p:cNvPr>
            <p:cNvSpPr/>
            <p:nvPr/>
          </p:nvSpPr>
          <p:spPr>
            <a:xfrm flipH="1">
              <a:off x="2191127" y="6134728"/>
              <a:ext cx="50092" cy="376926"/>
            </a:xfrm>
            <a:custGeom>
              <a:avLst/>
              <a:gdLst>
                <a:gd name="connsiteX0" fmla="*/ 209775 w 269285"/>
                <a:gd name="connsiteY0" fmla="*/ 0 h 1730804"/>
                <a:gd name="connsiteX1" fmla="*/ 225 w 269285"/>
                <a:gd name="connsiteY1" fmla="*/ 749300 h 1730804"/>
                <a:gd name="connsiteX2" fmla="*/ 244700 w 269285"/>
                <a:gd name="connsiteY2" fmla="*/ 1644650 h 1730804"/>
                <a:gd name="connsiteX3" fmla="*/ 247875 w 269285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10924 w 270434"/>
                <a:gd name="connsiteY0" fmla="*/ 0 h 1730804"/>
                <a:gd name="connsiteX1" fmla="*/ 1374 w 270434"/>
                <a:gd name="connsiteY1" fmla="*/ 749300 h 1730804"/>
                <a:gd name="connsiteX2" fmla="*/ 245849 w 270434"/>
                <a:gd name="connsiteY2" fmla="*/ 1644650 h 1730804"/>
                <a:gd name="connsiteX3" fmla="*/ 249024 w 270434"/>
                <a:gd name="connsiteY3" fmla="*/ 1644650 h 1730804"/>
                <a:gd name="connsiteX0" fmla="*/ 234963 w 269073"/>
                <a:gd name="connsiteY0" fmla="*/ 0 h 1737154"/>
                <a:gd name="connsiteX1" fmla="*/ 13 w 269073"/>
                <a:gd name="connsiteY1" fmla="*/ 755650 h 1737154"/>
                <a:gd name="connsiteX2" fmla="*/ 244488 w 269073"/>
                <a:gd name="connsiteY2" fmla="*/ 1651000 h 1737154"/>
                <a:gd name="connsiteX3" fmla="*/ 247663 w 269073"/>
                <a:gd name="connsiteY3" fmla="*/ 1651000 h 1737154"/>
                <a:gd name="connsiteX0" fmla="*/ 234971 w 269081"/>
                <a:gd name="connsiteY0" fmla="*/ 0 h 1737154"/>
                <a:gd name="connsiteX1" fmla="*/ 21 w 269081"/>
                <a:gd name="connsiteY1" fmla="*/ 755650 h 1737154"/>
                <a:gd name="connsiteX2" fmla="*/ 244496 w 269081"/>
                <a:gd name="connsiteY2" fmla="*/ 1651000 h 1737154"/>
                <a:gd name="connsiteX3" fmla="*/ 247671 w 269081"/>
                <a:gd name="connsiteY3" fmla="*/ 1651000 h 1737154"/>
                <a:gd name="connsiteX0" fmla="*/ 234971 w 302315"/>
                <a:gd name="connsiteY0" fmla="*/ 0 h 1732929"/>
                <a:gd name="connsiteX1" fmla="*/ 21 w 302315"/>
                <a:gd name="connsiteY1" fmla="*/ 755650 h 1732929"/>
                <a:gd name="connsiteX2" fmla="*/ 244496 w 302315"/>
                <a:gd name="connsiteY2" fmla="*/ 1651000 h 1732929"/>
                <a:gd name="connsiteX3" fmla="*/ 295296 w 302315"/>
                <a:gd name="connsiteY3" fmla="*/ 1641475 h 1732929"/>
                <a:gd name="connsiteX0" fmla="*/ 235691 w 296016"/>
                <a:gd name="connsiteY0" fmla="*/ 0 h 1641475"/>
                <a:gd name="connsiteX1" fmla="*/ 741 w 296016"/>
                <a:gd name="connsiteY1" fmla="*/ 755650 h 1641475"/>
                <a:gd name="connsiteX2" fmla="*/ 296016 w 296016"/>
                <a:gd name="connsiteY2" fmla="*/ 1641475 h 1641475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5135 w 263710"/>
                <a:gd name="connsiteY0" fmla="*/ 0 h 1651000"/>
                <a:gd name="connsiteX1" fmla="*/ 185 w 263710"/>
                <a:gd name="connsiteY1" fmla="*/ 755650 h 1651000"/>
                <a:gd name="connsiteX2" fmla="*/ 263710 w 263710"/>
                <a:gd name="connsiteY2" fmla="*/ 1651000 h 1651000"/>
                <a:gd name="connsiteX0" fmla="*/ 238303 w 266878"/>
                <a:gd name="connsiteY0" fmla="*/ 0 h 1651000"/>
                <a:gd name="connsiteX1" fmla="*/ 178 w 266878"/>
                <a:gd name="connsiteY1" fmla="*/ 822325 h 1651000"/>
                <a:gd name="connsiteX2" fmla="*/ 266878 w 266878"/>
                <a:gd name="connsiteY2" fmla="*/ 1651000 h 1651000"/>
                <a:gd name="connsiteX0" fmla="*/ 225631 w 254206"/>
                <a:gd name="connsiteY0" fmla="*/ 0 h 1651000"/>
                <a:gd name="connsiteX1" fmla="*/ 206 w 254206"/>
                <a:gd name="connsiteY1" fmla="*/ 822325 h 1651000"/>
                <a:gd name="connsiteX2" fmla="*/ 254206 w 254206"/>
                <a:gd name="connsiteY2" fmla="*/ 1651000 h 1651000"/>
                <a:gd name="connsiteX0" fmla="*/ 231966 w 260541"/>
                <a:gd name="connsiteY0" fmla="*/ 0 h 1651000"/>
                <a:gd name="connsiteX1" fmla="*/ 191 w 260541"/>
                <a:gd name="connsiteY1" fmla="*/ 822325 h 1651000"/>
                <a:gd name="connsiteX2" fmla="*/ 260541 w 260541"/>
                <a:gd name="connsiteY2" fmla="*/ 1651000 h 1651000"/>
                <a:gd name="connsiteX0" fmla="*/ 234314 w 260508"/>
                <a:gd name="connsiteY0" fmla="*/ 0 h 1643856"/>
                <a:gd name="connsiteX1" fmla="*/ 158 w 260508"/>
                <a:gd name="connsiteY1" fmla="*/ 815181 h 1643856"/>
                <a:gd name="connsiteX2" fmla="*/ 260508 w 260508"/>
                <a:gd name="connsiteY2" fmla="*/ 1643856 h 1643856"/>
                <a:gd name="connsiteX0" fmla="*/ 234342 w 262917"/>
                <a:gd name="connsiteY0" fmla="*/ 0 h 1636712"/>
                <a:gd name="connsiteX1" fmla="*/ 186 w 262917"/>
                <a:gd name="connsiteY1" fmla="*/ 815181 h 1636712"/>
                <a:gd name="connsiteX2" fmla="*/ 262917 w 262917"/>
                <a:gd name="connsiteY2" fmla="*/ 1636712 h 163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917" h="1636712">
                  <a:moveTo>
                    <a:pt x="234342" y="0"/>
                  </a:moveTo>
                  <a:cubicBezTo>
                    <a:pt x="82206" y="47096"/>
                    <a:pt x="-4576" y="542396"/>
                    <a:pt x="186" y="815181"/>
                  </a:cubicBezTo>
                  <a:cubicBezTo>
                    <a:pt x="4948" y="1087966"/>
                    <a:pt x="58527" y="1591865"/>
                    <a:pt x="262917" y="16367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889C1E8-9A75-466E-A595-EB969A071EDD}"/>
              </a:ext>
            </a:extLst>
          </p:cNvPr>
          <p:cNvGrpSpPr/>
          <p:nvPr/>
        </p:nvGrpSpPr>
        <p:grpSpPr>
          <a:xfrm>
            <a:off x="4067175" y="5498305"/>
            <a:ext cx="1023937" cy="645319"/>
            <a:chOff x="4067175" y="5498305"/>
            <a:chExt cx="1023937" cy="645319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4036A38-4D6A-485F-AABE-B2F4C03AC5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67175" y="5498305"/>
              <a:ext cx="0" cy="645319"/>
            </a:xfrm>
            <a:prstGeom prst="line">
              <a:avLst/>
            </a:prstGeom>
            <a:ln w="9525">
              <a:solidFill>
                <a:schemeClr val="tx1"/>
              </a:solidFill>
              <a:prstDash val="sysDot"/>
            </a:ln>
            <a:effectLst>
              <a:glow rad="381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A808369-EAC1-4C3D-9B22-B1EF1738EF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91112" y="5498305"/>
              <a:ext cx="0" cy="645319"/>
            </a:xfrm>
            <a:prstGeom prst="line">
              <a:avLst/>
            </a:prstGeom>
            <a:ln w="9525">
              <a:solidFill>
                <a:schemeClr val="tx1"/>
              </a:solidFill>
              <a:prstDash val="sysDot"/>
            </a:ln>
            <a:effectLst>
              <a:glow rad="381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DA760B4-6198-4265-9D9C-BEE582B79B00}"/>
              </a:ext>
            </a:extLst>
          </p:cNvPr>
          <p:cNvGrpSpPr/>
          <p:nvPr/>
        </p:nvGrpSpPr>
        <p:grpSpPr>
          <a:xfrm>
            <a:off x="128281" y="5719329"/>
            <a:ext cx="346635" cy="233796"/>
            <a:chOff x="128281" y="5719329"/>
            <a:chExt cx="346635" cy="233796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060ED43-4783-4E3D-82B8-4577917991B8}"/>
                </a:ext>
              </a:extLst>
            </p:cNvPr>
            <p:cNvSpPr/>
            <p:nvPr/>
          </p:nvSpPr>
          <p:spPr>
            <a:xfrm>
              <a:off x="160495" y="5719329"/>
              <a:ext cx="245013" cy="233796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698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8A96D9B-6A4F-4094-8FAD-9F1A60C778C3}"/>
                </a:ext>
              </a:extLst>
            </p:cNvPr>
            <p:cNvSpPr txBox="1"/>
            <p:nvPr/>
          </p:nvSpPr>
          <p:spPr>
            <a:xfrm>
              <a:off x="128281" y="5719329"/>
              <a:ext cx="34663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/>
                <a:t>Na</a:t>
              </a:r>
              <a:r>
                <a:rPr lang="en-US" sz="800" b="1" baseline="30000" dirty="0"/>
                <a:t>+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A106859-6D95-4B21-9431-5EE73DF24888}"/>
              </a:ext>
            </a:extLst>
          </p:cNvPr>
          <p:cNvSpPr txBox="1"/>
          <p:nvPr/>
        </p:nvSpPr>
        <p:spPr>
          <a:xfrm>
            <a:off x="1616919" y="6143624"/>
            <a:ext cx="692818" cy="584775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3200" dirty="0" err="1"/>
              <a:t>E</a:t>
            </a:r>
            <a:r>
              <a:rPr lang="en-US" sz="3200" baseline="-25000" dirty="0" err="1"/>
              <a:t>Na</a:t>
            </a:r>
            <a:endParaRPr lang="en-US" sz="3200" baseline="-25000" dirty="0"/>
          </a:p>
        </p:txBody>
      </p:sp>
      <p:pic>
        <p:nvPicPr>
          <p:cNvPr id="18" name="Picture 17" descr="Shape&#10;&#10;Description automatically generated with medium confidence">
            <a:extLst>
              <a:ext uri="{FF2B5EF4-FFF2-40B4-BE49-F238E27FC236}">
                <a16:creationId xmlns:a16="http://schemas.microsoft.com/office/drawing/2014/main" id="{28003DB9-EDFA-405C-B899-E3D642DAF3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62" y="2423547"/>
            <a:ext cx="4829741" cy="2183498"/>
          </a:xfrm>
          <a:prstGeom prst="rect">
            <a:avLst/>
          </a:prstGeom>
        </p:spPr>
      </p:pic>
      <p:pic>
        <p:nvPicPr>
          <p:cNvPr id="53" name="Picture 5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591E442-3381-4150-9960-E723E228A0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564" y="2528335"/>
            <a:ext cx="4725443" cy="2002050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2AE37E82-C3A0-47BB-98AD-4E3D15341329}"/>
              </a:ext>
            </a:extLst>
          </p:cNvPr>
          <p:cNvSpPr/>
          <p:nvPr/>
        </p:nvSpPr>
        <p:spPr>
          <a:xfrm>
            <a:off x="6608516" y="2451674"/>
            <a:ext cx="4803323" cy="215537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8EEA808-E273-4382-A20B-0D064D378E2F}"/>
              </a:ext>
            </a:extLst>
          </p:cNvPr>
          <p:cNvSpPr txBox="1"/>
          <p:nvPr/>
        </p:nvSpPr>
        <p:spPr>
          <a:xfrm>
            <a:off x="8109564" y="2048682"/>
            <a:ext cx="1683474" cy="4185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latin typeface="Century Gothic" panose="020B0502020202020204" pitchFamily="34" charset="0"/>
              </a:rPr>
              <a:t>Lecture Two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A74AE0F-A58A-4DE1-9122-302BB05BD35C}"/>
              </a:ext>
            </a:extLst>
          </p:cNvPr>
          <p:cNvSpPr txBox="1"/>
          <p:nvPr/>
        </p:nvSpPr>
        <p:spPr>
          <a:xfrm>
            <a:off x="0" y="4733649"/>
            <a:ext cx="1432849" cy="409023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400" dirty="0">
                <a:solidFill>
                  <a:srgbClr val="FF0000"/>
                </a:solidFill>
              </a:rPr>
              <a:t>Activation</a:t>
            </a:r>
          </a:p>
          <a:p>
            <a:pPr algn="ctr">
              <a:lnSpc>
                <a:spcPts val="1200"/>
              </a:lnSpc>
            </a:pPr>
            <a:r>
              <a:rPr lang="en-US" sz="1400" dirty="0">
                <a:solidFill>
                  <a:srgbClr val="FF0000"/>
                </a:solidFill>
              </a:rPr>
              <a:t>Gates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EE79BD5-0336-4BE9-9EDC-A3B10492DB13}"/>
              </a:ext>
            </a:extLst>
          </p:cNvPr>
          <p:cNvSpPr txBox="1"/>
          <p:nvPr/>
        </p:nvSpPr>
        <p:spPr>
          <a:xfrm>
            <a:off x="1404106" y="4733649"/>
            <a:ext cx="1432849" cy="409023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400" dirty="0">
                <a:solidFill>
                  <a:srgbClr val="0000FF"/>
                </a:solidFill>
              </a:rPr>
              <a:t>Inactivation</a:t>
            </a:r>
          </a:p>
          <a:p>
            <a:pPr algn="ctr">
              <a:lnSpc>
                <a:spcPts val="1200"/>
              </a:lnSpc>
            </a:pPr>
            <a:r>
              <a:rPr lang="en-US" sz="1400" dirty="0">
                <a:solidFill>
                  <a:srgbClr val="0000FF"/>
                </a:solidFill>
              </a:rPr>
              <a:t>Gate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DE261D5-31E1-4D8B-9809-35EDB24685E1}"/>
              </a:ext>
            </a:extLst>
          </p:cNvPr>
          <p:cNvCxnSpPr>
            <a:cxnSpLocks/>
          </p:cNvCxnSpPr>
          <p:nvPr/>
        </p:nvCxnSpPr>
        <p:spPr>
          <a:xfrm>
            <a:off x="6096000" y="4607045"/>
            <a:ext cx="0" cy="212135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Diagram&#10;&#10;Description automatically generated">
            <a:extLst>
              <a:ext uri="{FF2B5EF4-FFF2-40B4-BE49-F238E27FC236}">
                <a16:creationId xmlns:a16="http://schemas.microsoft.com/office/drawing/2014/main" id="{9F08E261-03B4-4EF2-9D56-FF377FF45A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063" y="4914685"/>
            <a:ext cx="2322093" cy="168894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22CF800-F706-487C-AC80-A959F741117F}"/>
              </a:ext>
            </a:extLst>
          </p:cNvPr>
          <p:cNvGrpSpPr/>
          <p:nvPr/>
        </p:nvGrpSpPr>
        <p:grpSpPr>
          <a:xfrm>
            <a:off x="6431530" y="4860107"/>
            <a:ext cx="1194693" cy="1743525"/>
            <a:chOff x="6470114" y="4762537"/>
            <a:chExt cx="1194693" cy="1743525"/>
          </a:xfrm>
        </p:grpSpPr>
        <p:pic>
          <p:nvPicPr>
            <p:cNvPr id="3" name="Picture 2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BE0E3D16-D9DC-41D4-89B2-9EF1D3D189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157"/>
            <a:stretch/>
          </p:blipFill>
          <p:spPr>
            <a:xfrm>
              <a:off x="6470114" y="5667722"/>
              <a:ext cx="1194693" cy="838340"/>
            </a:xfrm>
            <a:prstGeom prst="rect">
              <a:avLst/>
            </a:prstGeom>
          </p:spPr>
        </p:pic>
        <p:pic>
          <p:nvPicPr>
            <p:cNvPr id="59" name="Picture 58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B9FED85B-99D3-410C-86E8-42F4766DCF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573"/>
            <a:stretch/>
          </p:blipFill>
          <p:spPr>
            <a:xfrm>
              <a:off x="6505166" y="4762537"/>
              <a:ext cx="1030133" cy="83834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45AD211-4107-4D7E-9EC6-9E7F9EB0573A}"/>
              </a:ext>
            </a:extLst>
          </p:cNvPr>
          <p:cNvGrpSpPr/>
          <p:nvPr/>
        </p:nvGrpSpPr>
        <p:grpSpPr>
          <a:xfrm>
            <a:off x="10463955" y="4920819"/>
            <a:ext cx="1588488" cy="1688946"/>
            <a:chOff x="10759152" y="4868474"/>
            <a:chExt cx="1272353" cy="1465870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36E9DD20-5F83-4DD0-B9E8-6C0BB88170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12117" r="51361" b="44292"/>
            <a:stretch/>
          </p:blipFill>
          <p:spPr>
            <a:xfrm>
              <a:off x="10759152" y="4868474"/>
              <a:ext cx="1144192" cy="716629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20D6B960-F93D-44BC-BADD-83B8AFBF89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2419" t="54630"/>
            <a:stretch/>
          </p:blipFill>
          <p:spPr>
            <a:xfrm>
              <a:off x="10887313" y="5571906"/>
              <a:ext cx="1144192" cy="762438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CCDC53C-7989-BE53-3D36-8904394AFE6A}"/>
              </a:ext>
            </a:extLst>
          </p:cNvPr>
          <p:cNvSpPr txBox="1"/>
          <p:nvPr/>
        </p:nvSpPr>
        <p:spPr>
          <a:xfrm>
            <a:off x="4359299" y="1098841"/>
            <a:ext cx="3506088" cy="8104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Synapses &amp; Circuits</a:t>
            </a:r>
          </a:p>
          <a:p>
            <a:pPr algn="ctr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Lecture Three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A017CB-DD61-D48C-556D-0315876D6727}"/>
              </a:ext>
            </a:extLst>
          </p:cNvPr>
          <p:cNvSpPr txBox="1"/>
          <p:nvPr/>
        </p:nvSpPr>
        <p:spPr>
          <a:xfrm>
            <a:off x="2312032" y="2048682"/>
            <a:ext cx="1739579" cy="4185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latin typeface="Century Gothic" panose="020B0502020202020204" pitchFamily="34" charset="0"/>
              </a:rPr>
              <a:t>Lecture One</a:t>
            </a:r>
          </a:p>
        </p:txBody>
      </p:sp>
    </p:spTree>
    <p:extLst>
      <p:ext uri="{BB962C8B-B14F-4D97-AF65-F5344CB8AC3E}">
        <p14:creationId xmlns:p14="http://schemas.microsoft.com/office/powerpoint/2010/main" val="364693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3B6DC4-9B4C-40A4-8994-1B9746A4D2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438"/>
          <a:stretch/>
        </p:blipFill>
        <p:spPr>
          <a:xfrm>
            <a:off x="2144202" y="1035838"/>
            <a:ext cx="7903596" cy="34055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DB4D8A-E0E7-4E3C-9655-A21DFB5A255B}"/>
              </a:ext>
            </a:extLst>
          </p:cNvPr>
          <p:cNvSpPr txBox="1"/>
          <p:nvPr/>
        </p:nvSpPr>
        <p:spPr>
          <a:xfrm>
            <a:off x="4068667" y="472991"/>
            <a:ext cx="4054666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The Fusion Pore</a:t>
            </a:r>
          </a:p>
        </p:txBody>
      </p:sp>
    </p:spTree>
    <p:extLst>
      <p:ext uri="{BB962C8B-B14F-4D97-AF65-F5344CB8AC3E}">
        <p14:creationId xmlns:p14="http://schemas.microsoft.com/office/powerpoint/2010/main" val="195030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3B6DC4-9B4C-40A4-8994-1B9746A4D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202" y="1035838"/>
            <a:ext cx="7903596" cy="55318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DB4D8A-E0E7-4E3C-9655-A21DFB5A255B}"/>
              </a:ext>
            </a:extLst>
          </p:cNvPr>
          <p:cNvSpPr txBox="1"/>
          <p:nvPr/>
        </p:nvSpPr>
        <p:spPr>
          <a:xfrm>
            <a:off x="4068667" y="430544"/>
            <a:ext cx="4054666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The Fusion Pore</a:t>
            </a:r>
          </a:p>
        </p:txBody>
      </p:sp>
    </p:spTree>
    <p:extLst>
      <p:ext uri="{BB962C8B-B14F-4D97-AF65-F5344CB8AC3E}">
        <p14:creationId xmlns:p14="http://schemas.microsoft.com/office/powerpoint/2010/main" val="209987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4E4C4F-C333-404F-B34E-8CBB6209EF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1848"/>
          <a:stretch/>
        </p:blipFill>
        <p:spPr>
          <a:xfrm>
            <a:off x="1987358" y="1313732"/>
            <a:ext cx="8217283" cy="21152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BB7B68-855E-4430-8CE9-63469EAB6417}"/>
              </a:ext>
            </a:extLst>
          </p:cNvPr>
          <p:cNvSpPr txBox="1"/>
          <p:nvPr/>
        </p:nvSpPr>
        <p:spPr>
          <a:xfrm>
            <a:off x="4068667" y="430544"/>
            <a:ext cx="4054666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The Fusion Pore</a:t>
            </a:r>
          </a:p>
        </p:txBody>
      </p:sp>
    </p:spTree>
    <p:extLst>
      <p:ext uri="{BB962C8B-B14F-4D97-AF65-F5344CB8AC3E}">
        <p14:creationId xmlns:p14="http://schemas.microsoft.com/office/powerpoint/2010/main" val="35649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4E4C4F-C333-404F-B34E-8CBB6209EF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7043"/>
          <a:stretch/>
        </p:blipFill>
        <p:spPr>
          <a:xfrm>
            <a:off x="1987358" y="1313732"/>
            <a:ext cx="8217283" cy="34904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BB7B68-855E-4430-8CE9-63469EAB6417}"/>
              </a:ext>
            </a:extLst>
          </p:cNvPr>
          <p:cNvSpPr txBox="1"/>
          <p:nvPr/>
        </p:nvSpPr>
        <p:spPr>
          <a:xfrm>
            <a:off x="4068667" y="430544"/>
            <a:ext cx="4054666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The Fusion Pore</a:t>
            </a:r>
          </a:p>
        </p:txBody>
      </p:sp>
    </p:spTree>
    <p:extLst>
      <p:ext uri="{BB962C8B-B14F-4D97-AF65-F5344CB8AC3E}">
        <p14:creationId xmlns:p14="http://schemas.microsoft.com/office/powerpoint/2010/main" val="386820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4E4C4F-C333-404F-B34E-8CBB6209E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358" y="1313732"/>
            <a:ext cx="8217283" cy="55442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BB7B68-855E-4430-8CE9-63469EAB6417}"/>
              </a:ext>
            </a:extLst>
          </p:cNvPr>
          <p:cNvSpPr txBox="1"/>
          <p:nvPr/>
        </p:nvSpPr>
        <p:spPr>
          <a:xfrm>
            <a:off x="4068667" y="430544"/>
            <a:ext cx="4054666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The Fusion Pore</a:t>
            </a:r>
          </a:p>
        </p:txBody>
      </p:sp>
    </p:spTree>
    <p:extLst>
      <p:ext uri="{BB962C8B-B14F-4D97-AF65-F5344CB8AC3E}">
        <p14:creationId xmlns:p14="http://schemas.microsoft.com/office/powerpoint/2010/main" val="399297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B848D5-9B31-4CE0-A464-2C0507BD6ECF}"/>
              </a:ext>
            </a:extLst>
          </p:cNvPr>
          <p:cNvSpPr txBox="1"/>
          <p:nvPr/>
        </p:nvSpPr>
        <p:spPr>
          <a:xfrm>
            <a:off x="4068667" y="503115"/>
            <a:ext cx="4054666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Kiss, Run &amp; Fuse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6E66A1-BA20-4EE3-ADFD-437289F3C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695450"/>
            <a:ext cx="792480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45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7AE64C-192C-460B-AE73-2F9D2E03B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887" y="1757362"/>
            <a:ext cx="7896225" cy="33432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3CA975-4A03-4C54-9EDE-3FEA340A121B}"/>
              </a:ext>
            </a:extLst>
          </p:cNvPr>
          <p:cNvSpPr txBox="1"/>
          <p:nvPr/>
        </p:nvSpPr>
        <p:spPr>
          <a:xfrm>
            <a:off x="4068667" y="503115"/>
            <a:ext cx="4054666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Kiss, Run &amp; Fuse</a:t>
            </a:r>
          </a:p>
        </p:txBody>
      </p:sp>
    </p:spTree>
    <p:extLst>
      <p:ext uri="{BB962C8B-B14F-4D97-AF65-F5344CB8AC3E}">
        <p14:creationId xmlns:p14="http://schemas.microsoft.com/office/powerpoint/2010/main" val="341187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1C9E74-D1C6-4D20-8B3F-96B157EA8875}"/>
              </a:ext>
            </a:extLst>
          </p:cNvPr>
          <p:cNvSpPr txBox="1"/>
          <p:nvPr/>
        </p:nvSpPr>
        <p:spPr>
          <a:xfrm>
            <a:off x="4043398" y="632343"/>
            <a:ext cx="4105204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Lots to Consider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FD9A02B-851A-444F-AE89-5FA2FCAE2BB0}"/>
              </a:ext>
            </a:extLst>
          </p:cNvPr>
          <p:cNvGrpSpPr/>
          <p:nvPr/>
        </p:nvGrpSpPr>
        <p:grpSpPr>
          <a:xfrm>
            <a:off x="2317750" y="1460500"/>
            <a:ext cx="7556500" cy="5054600"/>
            <a:chOff x="416867" y="-1320864"/>
            <a:chExt cx="9148465" cy="692156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E9EF58F-6E07-4814-BA76-3652854A95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817" b="24900"/>
            <a:stretch/>
          </p:blipFill>
          <p:spPr>
            <a:xfrm>
              <a:off x="416867" y="2220882"/>
              <a:ext cx="9148465" cy="337981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B43DD1F-EEB8-4DD5-BED2-67261693C9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06" b="24850"/>
            <a:stretch/>
          </p:blipFill>
          <p:spPr>
            <a:xfrm>
              <a:off x="416867" y="-1320864"/>
              <a:ext cx="9148465" cy="35417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531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B8A7F27-0E97-4C9A-BBE4-B39AA159E0EC}"/>
              </a:ext>
            </a:extLst>
          </p:cNvPr>
          <p:cNvSpPr txBox="1"/>
          <p:nvPr/>
        </p:nvSpPr>
        <p:spPr>
          <a:xfrm>
            <a:off x="4268855" y="484620"/>
            <a:ext cx="32672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The Synapse</a:t>
            </a:r>
          </a:p>
        </p:txBody>
      </p:sp>
      <p:sp>
        <p:nvSpPr>
          <p:cNvPr id="5" name="Freeform 4"/>
          <p:cNvSpPr/>
          <p:nvPr/>
        </p:nvSpPr>
        <p:spPr>
          <a:xfrm flipH="1" flipV="1">
            <a:off x="7631724" y="2366421"/>
            <a:ext cx="3833446" cy="3831550"/>
          </a:xfrm>
          <a:custGeom>
            <a:avLst/>
            <a:gdLst>
              <a:gd name="connsiteX0" fmla="*/ 339969 w 3248272"/>
              <a:gd name="connsiteY0" fmla="*/ 1583181 h 3748305"/>
              <a:gd name="connsiteX1" fmla="*/ 2180493 w 3248272"/>
              <a:gd name="connsiteY1" fmla="*/ 1606628 h 3748305"/>
              <a:gd name="connsiteX2" fmla="*/ 2543908 w 3248272"/>
              <a:gd name="connsiteY2" fmla="*/ 47458 h 3748305"/>
              <a:gd name="connsiteX3" fmla="*/ 3247293 w 3248272"/>
              <a:gd name="connsiteY3" fmla="*/ 3681612 h 3748305"/>
              <a:gd name="connsiteX4" fmla="*/ 2379785 w 3248272"/>
              <a:gd name="connsiteY4" fmla="*/ 2392074 h 3748305"/>
              <a:gd name="connsiteX5" fmla="*/ 0 w 3248272"/>
              <a:gd name="connsiteY5" fmla="*/ 2263120 h 3748305"/>
              <a:gd name="connsiteX0" fmla="*/ 339969 w 3269630"/>
              <a:gd name="connsiteY0" fmla="*/ 1606141 h 3772344"/>
              <a:gd name="connsiteX1" fmla="*/ 2180493 w 3269630"/>
              <a:gd name="connsiteY1" fmla="*/ 1629588 h 3772344"/>
              <a:gd name="connsiteX2" fmla="*/ 2942493 w 3269630"/>
              <a:gd name="connsiteY2" fmla="*/ 46972 h 3772344"/>
              <a:gd name="connsiteX3" fmla="*/ 3247293 w 3269630"/>
              <a:gd name="connsiteY3" fmla="*/ 3704572 h 3772344"/>
              <a:gd name="connsiteX4" fmla="*/ 2379785 w 3269630"/>
              <a:gd name="connsiteY4" fmla="*/ 2415034 h 3772344"/>
              <a:gd name="connsiteX5" fmla="*/ 0 w 3269630"/>
              <a:gd name="connsiteY5" fmla="*/ 2286080 h 3772344"/>
              <a:gd name="connsiteX0" fmla="*/ 339969 w 3280835"/>
              <a:gd name="connsiteY0" fmla="*/ 1606141 h 3772344"/>
              <a:gd name="connsiteX1" fmla="*/ 2180493 w 3280835"/>
              <a:gd name="connsiteY1" fmla="*/ 1629588 h 3772344"/>
              <a:gd name="connsiteX2" fmla="*/ 2942493 w 3280835"/>
              <a:gd name="connsiteY2" fmla="*/ 46972 h 3772344"/>
              <a:gd name="connsiteX3" fmla="*/ 3247293 w 3280835"/>
              <a:gd name="connsiteY3" fmla="*/ 3704572 h 3772344"/>
              <a:gd name="connsiteX4" fmla="*/ 2192216 w 3280835"/>
              <a:gd name="connsiteY4" fmla="*/ 2415034 h 3772344"/>
              <a:gd name="connsiteX5" fmla="*/ 0 w 3280835"/>
              <a:gd name="connsiteY5" fmla="*/ 2286080 h 3772344"/>
              <a:gd name="connsiteX0" fmla="*/ 339969 w 3082145"/>
              <a:gd name="connsiteY0" fmla="*/ 1607950 h 3819542"/>
              <a:gd name="connsiteX1" fmla="*/ 2180493 w 3082145"/>
              <a:gd name="connsiteY1" fmla="*/ 1631397 h 3819542"/>
              <a:gd name="connsiteX2" fmla="*/ 2942493 w 3082145"/>
              <a:gd name="connsiteY2" fmla="*/ 48781 h 3819542"/>
              <a:gd name="connsiteX3" fmla="*/ 3012832 w 3082145"/>
              <a:gd name="connsiteY3" fmla="*/ 3753273 h 3819542"/>
              <a:gd name="connsiteX4" fmla="*/ 2192216 w 3082145"/>
              <a:gd name="connsiteY4" fmla="*/ 2416843 h 3819542"/>
              <a:gd name="connsiteX5" fmla="*/ 0 w 3082145"/>
              <a:gd name="connsiteY5" fmla="*/ 2287889 h 3819542"/>
              <a:gd name="connsiteX0" fmla="*/ 339969 w 3109678"/>
              <a:gd name="connsiteY0" fmla="*/ 1619426 h 3831550"/>
              <a:gd name="connsiteX1" fmla="*/ 2180493 w 3109678"/>
              <a:gd name="connsiteY1" fmla="*/ 1642873 h 3831550"/>
              <a:gd name="connsiteX2" fmla="*/ 3001109 w 3109678"/>
              <a:gd name="connsiteY2" fmla="*/ 48534 h 3831550"/>
              <a:gd name="connsiteX3" fmla="*/ 3012832 w 3109678"/>
              <a:gd name="connsiteY3" fmla="*/ 3764749 h 3831550"/>
              <a:gd name="connsiteX4" fmla="*/ 2192216 w 3109678"/>
              <a:gd name="connsiteY4" fmla="*/ 2428319 h 3831550"/>
              <a:gd name="connsiteX5" fmla="*/ 0 w 3109678"/>
              <a:gd name="connsiteY5" fmla="*/ 2299365 h 383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09678" h="3831550">
                <a:moveTo>
                  <a:pt x="339969" y="1619426"/>
                </a:moveTo>
                <a:cubicBezTo>
                  <a:pt x="1076569" y="1759126"/>
                  <a:pt x="1736970" y="1904688"/>
                  <a:pt x="2180493" y="1642873"/>
                </a:cubicBezTo>
                <a:cubicBezTo>
                  <a:pt x="2624016" y="1381058"/>
                  <a:pt x="2862386" y="-305112"/>
                  <a:pt x="3001109" y="48534"/>
                </a:cubicBezTo>
                <a:cubicBezTo>
                  <a:pt x="3139832" y="402180"/>
                  <a:pt x="3147647" y="3368118"/>
                  <a:pt x="3012832" y="3764749"/>
                </a:cubicBezTo>
                <a:cubicBezTo>
                  <a:pt x="2878017" y="4161380"/>
                  <a:pt x="2694355" y="2672550"/>
                  <a:pt x="2192216" y="2428319"/>
                </a:cubicBezTo>
                <a:cubicBezTo>
                  <a:pt x="1690077" y="2184088"/>
                  <a:pt x="919285" y="2245634"/>
                  <a:pt x="0" y="2299365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282462" y="3985846"/>
            <a:ext cx="679940" cy="83233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8A7F27-0E97-4C9A-BBE4-B39AA159E0EC}"/>
              </a:ext>
            </a:extLst>
          </p:cNvPr>
          <p:cNvSpPr txBox="1"/>
          <p:nvPr/>
        </p:nvSpPr>
        <p:spPr>
          <a:xfrm>
            <a:off x="1980235" y="5383574"/>
            <a:ext cx="8547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entury Gothic" panose="020B0502020202020204" pitchFamily="34" charset="0"/>
              </a:rPr>
              <a:t>pre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8A7F27-0E97-4C9A-BBE4-B39AA159E0EC}"/>
              </a:ext>
            </a:extLst>
          </p:cNvPr>
          <p:cNvSpPr txBox="1"/>
          <p:nvPr/>
        </p:nvSpPr>
        <p:spPr>
          <a:xfrm>
            <a:off x="9436112" y="5383574"/>
            <a:ext cx="10326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entury Gothic" panose="020B0502020202020204" pitchFamily="34" charset="0"/>
              </a:rPr>
              <a:t>post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8A7F27-0E97-4C9A-BBE4-B39AA159E0EC}"/>
              </a:ext>
            </a:extLst>
          </p:cNvPr>
          <p:cNvSpPr txBox="1"/>
          <p:nvPr/>
        </p:nvSpPr>
        <p:spPr>
          <a:xfrm>
            <a:off x="1749670" y="3171449"/>
            <a:ext cx="15327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entury Gothic" panose="020B0502020202020204" pitchFamily="34" charset="0"/>
              </a:rPr>
              <a:t>vesicle</a:t>
            </a:r>
          </a:p>
        </p:txBody>
      </p:sp>
      <p:sp>
        <p:nvSpPr>
          <p:cNvPr id="21" name="Freeform 20"/>
          <p:cNvSpPr/>
          <p:nvPr/>
        </p:nvSpPr>
        <p:spPr>
          <a:xfrm>
            <a:off x="2494825" y="3695700"/>
            <a:ext cx="705575" cy="741431"/>
          </a:xfrm>
          <a:custGeom>
            <a:avLst/>
            <a:gdLst>
              <a:gd name="connsiteX0" fmla="*/ 19775 w 705575"/>
              <a:gd name="connsiteY0" fmla="*/ 0 h 741431"/>
              <a:gd name="connsiteX1" fmla="*/ 86450 w 705575"/>
              <a:gd name="connsiteY1" fmla="*/ 647700 h 741431"/>
              <a:gd name="connsiteX2" fmla="*/ 705575 w 705575"/>
              <a:gd name="connsiteY2" fmla="*/ 723900 h 741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5575" h="741431">
                <a:moveTo>
                  <a:pt x="19775" y="0"/>
                </a:moveTo>
                <a:cubicBezTo>
                  <a:pt x="-4038" y="263525"/>
                  <a:pt x="-27850" y="527050"/>
                  <a:pt x="86450" y="647700"/>
                </a:cubicBezTo>
                <a:cubicBezTo>
                  <a:pt x="200750" y="768350"/>
                  <a:pt x="453162" y="746125"/>
                  <a:pt x="705575" y="723900"/>
                </a:cubicBezTo>
              </a:path>
            </a:pathLst>
          </a:custGeom>
          <a:noFill/>
          <a:ln w="38100">
            <a:solidFill>
              <a:schemeClr val="tx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4374224" y="3885389"/>
            <a:ext cx="293394" cy="1178063"/>
          </a:xfrm>
          <a:custGeom>
            <a:avLst/>
            <a:gdLst>
              <a:gd name="connsiteX0" fmla="*/ 269214 w 293394"/>
              <a:gd name="connsiteY0" fmla="*/ 103205 h 1178063"/>
              <a:gd name="connsiteX1" fmla="*/ 21564 w 293394"/>
              <a:gd name="connsiteY1" fmla="*/ 107967 h 1178063"/>
              <a:gd name="connsiteX2" fmla="*/ 14420 w 293394"/>
              <a:gd name="connsiteY2" fmla="*/ 793767 h 1178063"/>
              <a:gd name="connsiteX3" fmla="*/ 35851 w 293394"/>
              <a:gd name="connsiteY3" fmla="*/ 1098567 h 1178063"/>
              <a:gd name="connsiteX4" fmla="*/ 257307 w 293394"/>
              <a:gd name="connsiteY4" fmla="*/ 1089042 h 1178063"/>
              <a:gd name="connsiteX5" fmla="*/ 269214 w 293394"/>
              <a:gd name="connsiteY5" fmla="*/ 103205 h 1178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394" h="1178063">
                <a:moveTo>
                  <a:pt x="269214" y="103205"/>
                </a:moveTo>
                <a:cubicBezTo>
                  <a:pt x="229924" y="-60307"/>
                  <a:pt x="64030" y="-7127"/>
                  <a:pt x="21564" y="107967"/>
                </a:cubicBezTo>
                <a:cubicBezTo>
                  <a:pt x="-20902" y="223061"/>
                  <a:pt x="12039" y="628667"/>
                  <a:pt x="14420" y="793767"/>
                </a:cubicBezTo>
                <a:cubicBezTo>
                  <a:pt x="16801" y="958867"/>
                  <a:pt x="-4630" y="1049354"/>
                  <a:pt x="35851" y="1098567"/>
                </a:cubicBezTo>
                <a:cubicBezTo>
                  <a:pt x="76332" y="1147780"/>
                  <a:pt x="218016" y="1254539"/>
                  <a:pt x="257307" y="1089042"/>
                </a:cubicBezTo>
                <a:cubicBezTo>
                  <a:pt x="296598" y="923545"/>
                  <a:pt x="308504" y="266717"/>
                  <a:pt x="269214" y="10320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550986" y="2366421"/>
            <a:ext cx="3833446" cy="3831550"/>
          </a:xfrm>
          <a:custGeom>
            <a:avLst/>
            <a:gdLst>
              <a:gd name="connsiteX0" fmla="*/ 339969 w 3248272"/>
              <a:gd name="connsiteY0" fmla="*/ 1583181 h 3748305"/>
              <a:gd name="connsiteX1" fmla="*/ 2180493 w 3248272"/>
              <a:gd name="connsiteY1" fmla="*/ 1606628 h 3748305"/>
              <a:gd name="connsiteX2" fmla="*/ 2543908 w 3248272"/>
              <a:gd name="connsiteY2" fmla="*/ 47458 h 3748305"/>
              <a:gd name="connsiteX3" fmla="*/ 3247293 w 3248272"/>
              <a:gd name="connsiteY3" fmla="*/ 3681612 h 3748305"/>
              <a:gd name="connsiteX4" fmla="*/ 2379785 w 3248272"/>
              <a:gd name="connsiteY4" fmla="*/ 2392074 h 3748305"/>
              <a:gd name="connsiteX5" fmla="*/ 0 w 3248272"/>
              <a:gd name="connsiteY5" fmla="*/ 2263120 h 3748305"/>
              <a:gd name="connsiteX0" fmla="*/ 339969 w 3269630"/>
              <a:gd name="connsiteY0" fmla="*/ 1606141 h 3772344"/>
              <a:gd name="connsiteX1" fmla="*/ 2180493 w 3269630"/>
              <a:gd name="connsiteY1" fmla="*/ 1629588 h 3772344"/>
              <a:gd name="connsiteX2" fmla="*/ 2942493 w 3269630"/>
              <a:gd name="connsiteY2" fmla="*/ 46972 h 3772344"/>
              <a:gd name="connsiteX3" fmla="*/ 3247293 w 3269630"/>
              <a:gd name="connsiteY3" fmla="*/ 3704572 h 3772344"/>
              <a:gd name="connsiteX4" fmla="*/ 2379785 w 3269630"/>
              <a:gd name="connsiteY4" fmla="*/ 2415034 h 3772344"/>
              <a:gd name="connsiteX5" fmla="*/ 0 w 3269630"/>
              <a:gd name="connsiteY5" fmla="*/ 2286080 h 3772344"/>
              <a:gd name="connsiteX0" fmla="*/ 339969 w 3280835"/>
              <a:gd name="connsiteY0" fmla="*/ 1606141 h 3772344"/>
              <a:gd name="connsiteX1" fmla="*/ 2180493 w 3280835"/>
              <a:gd name="connsiteY1" fmla="*/ 1629588 h 3772344"/>
              <a:gd name="connsiteX2" fmla="*/ 2942493 w 3280835"/>
              <a:gd name="connsiteY2" fmla="*/ 46972 h 3772344"/>
              <a:gd name="connsiteX3" fmla="*/ 3247293 w 3280835"/>
              <a:gd name="connsiteY3" fmla="*/ 3704572 h 3772344"/>
              <a:gd name="connsiteX4" fmla="*/ 2192216 w 3280835"/>
              <a:gd name="connsiteY4" fmla="*/ 2415034 h 3772344"/>
              <a:gd name="connsiteX5" fmla="*/ 0 w 3280835"/>
              <a:gd name="connsiteY5" fmla="*/ 2286080 h 3772344"/>
              <a:gd name="connsiteX0" fmla="*/ 339969 w 3082145"/>
              <a:gd name="connsiteY0" fmla="*/ 1607950 h 3819542"/>
              <a:gd name="connsiteX1" fmla="*/ 2180493 w 3082145"/>
              <a:gd name="connsiteY1" fmla="*/ 1631397 h 3819542"/>
              <a:gd name="connsiteX2" fmla="*/ 2942493 w 3082145"/>
              <a:gd name="connsiteY2" fmla="*/ 48781 h 3819542"/>
              <a:gd name="connsiteX3" fmla="*/ 3012832 w 3082145"/>
              <a:gd name="connsiteY3" fmla="*/ 3753273 h 3819542"/>
              <a:gd name="connsiteX4" fmla="*/ 2192216 w 3082145"/>
              <a:gd name="connsiteY4" fmla="*/ 2416843 h 3819542"/>
              <a:gd name="connsiteX5" fmla="*/ 0 w 3082145"/>
              <a:gd name="connsiteY5" fmla="*/ 2287889 h 3819542"/>
              <a:gd name="connsiteX0" fmla="*/ 339969 w 3109678"/>
              <a:gd name="connsiteY0" fmla="*/ 1619426 h 3831550"/>
              <a:gd name="connsiteX1" fmla="*/ 2180493 w 3109678"/>
              <a:gd name="connsiteY1" fmla="*/ 1642873 h 3831550"/>
              <a:gd name="connsiteX2" fmla="*/ 3001109 w 3109678"/>
              <a:gd name="connsiteY2" fmla="*/ 48534 h 3831550"/>
              <a:gd name="connsiteX3" fmla="*/ 3012832 w 3109678"/>
              <a:gd name="connsiteY3" fmla="*/ 3764749 h 3831550"/>
              <a:gd name="connsiteX4" fmla="*/ 2192216 w 3109678"/>
              <a:gd name="connsiteY4" fmla="*/ 2428319 h 3831550"/>
              <a:gd name="connsiteX5" fmla="*/ 0 w 3109678"/>
              <a:gd name="connsiteY5" fmla="*/ 2299365 h 383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09678" h="3831550">
                <a:moveTo>
                  <a:pt x="339969" y="1619426"/>
                </a:moveTo>
                <a:cubicBezTo>
                  <a:pt x="1076569" y="1759126"/>
                  <a:pt x="1736970" y="1904688"/>
                  <a:pt x="2180493" y="1642873"/>
                </a:cubicBezTo>
                <a:cubicBezTo>
                  <a:pt x="2624016" y="1381058"/>
                  <a:pt x="2862386" y="-305112"/>
                  <a:pt x="3001109" y="48534"/>
                </a:cubicBezTo>
                <a:cubicBezTo>
                  <a:pt x="3139832" y="402180"/>
                  <a:pt x="3147647" y="3368118"/>
                  <a:pt x="3012832" y="3764749"/>
                </a:cubicBezTo>
                <a:cubicBezTo>
                  <a:pt x="2878017" y="4161380"/>
                  <a:pt x="2694355" y="2672550"/>
                  <a:pt x="2192216" y="2428319"/>
                </a:cubicBezTo>
                <a:cubicBezTo>
                  <a:pt x="1690077" y="2184088"/>
                  <a:pt x="919285" y="2245634"/>
                  <a:pt x="0" y="2299365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4309416" y="4126036"/>
            <a:ext cx="133978" cy="600745"/>
          </a:xfrm>
          <a:custGeom>
            <a:avLst/>
            <a:gdLst>
              <a:gd name="connsiteX0" fmla="*/ 26878 w 133978"/>
              <a:gd name="connsiteY0" fmla="*/ 64002 h 763178"/>
              <a:gd name="connsiteX1" fmla="*/ 129272 w 133978"/>
              <a:gd name="connsiteY1" fmla="*/ 90196 h 763178"/>
              <a:gd name="connsiteX2" fmla="*/ 105459 w 133978"/>
              <a:gd name="connsiteY2" fmla="*/ 645027 h 763178"/>
              <a:gd name="connsiteX3" fmla="*/ 5447 w 133978"/>
              <a:gd name="connsiteY3" fmla="*/ 716465 h 763178"/>
              <a:gd name="connsiteX4" fmla="*/ 26878 w 133978"/>
              <a:gd name="connsiteY4" fmla="*/ 64002 h 763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978" h="763178">
                <a:moveTo>
                  <a:pt x="26878" y="64002"/>
                </a:moveTo>
                <a:cubicBezTo>
                  <a:pt x="47515" y="-40376"/>
                  <a:pt x="116175" y="-6642"/>
                  <a:pt x="129272" y="90196"/>
                </a:cubicBezTo>
                <a:cubicBezTo>
                  <a:pt x="142369" y="187034"/>
                  <a:pt x="126096" y="540649"/>
                  <a:pt x="105459" y="645027"/>
                </a:cubicBezTo>
                <a:cubicBezTo>
                  <a:pt x="84822" y="749405"/>
                  <a:pt x="19337" y="810921"/>
                  <a:pt x="5447" y="716465"/>
                </a:cubicBezTo>
                <a:cubicBezTo>
                  <a:pt x="-8444" y="622009"/>
                  <a:pt x="6241" y="168380"/>
                  <a:pt x="26878" y="6400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406775" y="4282196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531088" y="4259336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508228" y="4402015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655401" y="4282195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632541" y="4421258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553947" y="4555685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701120" y="4601403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779713" y="4356296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642068" y="4152217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790043" y="4466977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/>
          <p:cNvGrpSpPr/>
          <p:nvPr/>
        </p:nvGrpSpPr>
        <p:grpSpPr>
          <a:xfrm>
            <a:off x="7389018" y="3441523"/>
            <a:ext cx="409393" cy="1761539"/>
            <a:chOff x="7389018" y="3441523"/>
            <a:chExt cx="409393" cy="1761539"/>
          </a:xfrm>
        </p:grpSpPr>
        <p:grpSp>
          <p:nvGrpSpPr>
            <p:cNvPr id="27" name="Group 26"/>
            <p:cNvGrpSpPr/>
            <p:nvPr/>
          </p:nvGrpSpPr>
          <p:grpSpPr>
            <a:xfrm>
              <a:off x="7389018" y="3441523"/>
              <a:ext cx="409393" cy="314701"/>
              <a:chOff x="7389018" y="3441523"/>
              <a:chExt cx="409393" cy="314701"/>
            </a:xfrm>
          </p:grpSpPr>
          <p:sp>
            <p:nvSpPr>
              <p:cNvPr id="25" name="Rounded Rectangle 24"/>
              <p:cNvSpPr/>
              <p:nvPr/>
            </p:nvSpPr>
            <p:spPr>
              <a:xfrm>
                <a:off x="7465036" y="3441523"/>
                <a:ext cx="333375" cy="314701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 w="698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ounded Rectangle 25"/>
              <p:cNvSpPr/>
              <p:nvPr/>
            </p:nvSpPr>
            <p:spPr>
              <a:xfrm>
                <a:off x="7389018" y="3556720"/>
                <a:ext cx="200528" cy="8430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7389018" y="4164942"/>
              <a:ext cx="409393" cy="314701"/>
              <a:chOff x="7389018" y="3441523"/>
              <a:chExt cx="409393" cy="314701"/>
            </a:xfrm>
          </p:grpSpPr>
          <p:sp>
            <p:nvSpPr>
              <p:cNvPr id="29" name="Rounded Rectangle 28"/>
              <p:cNvSpPr/>
              <p:nvPr/>
            </p:nvSpPr>
            <p:spPr>
              <a:xfrm>
                <a:off x="7465036" y="3441523"/>
                <a:ext cx="333375" cy="314701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 w="698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ounded Rectangle 29"/>
              <p:cNvSpPr/>
              <p:nvPr/>
            </p:nvSpPr>
            <p:spPr>
              <a:xfrm>
                <a:off x="7389018" y="3556720"/>
                <a:ext cx="200528" cy="8430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7389018" y="4888361"/>
              <a:ext cx="409393" cy="314701"/>
              <a:chOff x="7389018" y="3441523"/>
              <a:chExt cx="409393" cy="314701"/>
            </a:xfrm>
          </p:grpSpPr>
          <p:sp>
            <p:nvSpPr>
              <p:cNvPr id="32" name="Rounded Rectangle 31"/>
              <p:cNvSpPr/>
              <p:nvPr/>
            </p:nvSpPr>
            <p:spPr>
              <a:xfrm>
                <a:off x="7465036" y="3441523"/>
                <a:ext cx="333375" cy="314701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 w="698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ounded Rectangle 32"/>
              <p:cNvSpPr/>
              <p:nvPr/>
            </p:nvSpPr>
            <p:spPr>
              <a:xfrm>
                <a:off x="7389018" y="3556720"/>
                <a:ext cx="200528" cy="8430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8" name="Group 37"/>
          <p:cNvGrpSpPr/>
          <p:nvPr/>
        </p:nvGrpSpPr>
        <p:grpSpPr>
          <a:xfrm>
            <a:off x="7901354" y="2879061"/>
            <a:ext cx="2567413" cy="796311"/>
            <a:chOff x="7901354" y="2879061"/>
            <a:chExt cx="2567413" cy="796311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B8A7F27-0E97-4C9A-BBE4-B39AA159E0EC}"/>
                </a:ext>
              </a:extLst>
            </p:cNvPr>
            <p:cNvSpPr txBox="1"/>
            <p:nvPr/>
          </p:nvSpPr>
          <p:spPr>
            <a:xfrm>
              <a:off x="8390954" y="2879061"/>
              <a:ext cx="207781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Century Gothic" panose="020B0502020202020204" pitchFamily="34" charset="0"/>
                </a:rPr>
                <a:t>receptors</a:t>
              </a:r>
            </a:p>
          </p:txBody>
        </p:sp>
        <p:sp>
          <p:nvSpPr>
            <p:cNvPr id="37" name="Freeform 36"/>
            <p:cNvSpPr/>
            <p:nvPr/>
          </p:nvSpPr>
          <p:spPr>
            <a:xfrm>
              <a:off x="7901354" y="3387969"/>
              <a:ext cx="1348154" cy="287403"/>
            </a:xfrm>
            <a:custGeom>
              <a:avLst/>
              <a:gdLst>
                <a:gd name="connsiteX0" fmla="*/ 1348154 w 1348154"/>
                <a:gd name="connsiteY0" fmla="*/ 0 h 228133"/>
                <a:gd name="connsiteX1" fmla="*/ 410308 w 1348154"/>
                <a:gd name="connsiteY1" fmla="*/ 199293 h 228133"/>
                <a:gd name="connsiteX2" fmla="*/ 0 w 1348154"/>
                <a:gd name="connsiteY2" fmla="*/ 222739 h 228133"/>
                <a:gd name="connsiteX0" fmla="*/ 1348154 w 1348154"/>
                <a:gd name="connsiteY0" fmla="*/ 0 h 242245"/>
                <a:gd name="connsiteX1" fmla="*/ 1045308 w 1348154"/>
                <a:gd name="connsiteY1" fmla="*/ 224693 h 242245"/>
                <a:gd name="connsiteX2" fmla="*/ 0 w 1348154"/>
                <a:gd name="connsiteY2" fmla="*/ 222739 h 242245"/>
                <a:gd name="connsiteX0" fmla="*/ 1348154 w 1348154"/>
                <a:gd name="connsiteY0" fmla="*/ 0 h 222739"/>
                <a:gd name="connsiteX1" fmla="*/ 0 w 1348154"/>
                <a:gd name="connsiteY1" fmla="*/ 222739 h 222739"/>
                <a:gd name="connsiteX0" fmla="*/ 1348154 w 1348154"/>
                <a:gd name="connsiteY0" fmla="*/ 0 h 287403"/>
                <a:gd name="connsiteX1" fmla="*/ 0 w 1348154"/>
                <a:gd name="connsiteY1" fmla="*/ 222739 h 287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48154" h="287403">
                  <a:moveTo>
                    <a:pt x="1348154" y="0"/>
                  </a:moveTo>
                  <a:cubicBezTo>
                    <a:pt x="1235319" y="531446"/>
                    <a:pt x="449385" y="148493"/>
                    <a:pt x="0" y="222739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headEnd w="lg" len="lg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23364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4297 0.0007 " pathEditMode="relative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4297 0.0007 " pathEditMode="relative" ptsTypes="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4297 0.0007 " pathEditMode="relative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4297 0.0007 " pathEditMode="relative" ptsTypes="AA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4297 0.0007 " pathEditMode="relative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4297 0.0007 " pathEditMode="relative" ptsTypes="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4297 0.0007 " pathEditMode="relative" ptsTypes="AA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4297 0.0007 " pathEditMode="relative" ptsTypes="AA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4297 0.0007 " pathEditMode="relative" ptsTypes="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4297 0.0007 " pathEditMode="relative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4297 0.0007 " pathEditMode="relative" ptsTypes="AA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24" grpId="0" animBg="1"/>
      <p:bldP spid="7" grpId="1" animBg="1"/>
      <p:bldP spid="8" grpId="1" animBg="1"/>
      <p:bldP spid="9" grpId="1" animBg="1"/>
      <p:bldP spid="10" grpId="1" animBg="1"/>
      <p:bldP spid="11" grpId="1" animBg="1"/>
      <p:bldP spid="12" grpId="1" animBg="1"/>
      <p:bldP spid="13" grpId="1" animBg="1"/>
      <p:bldP spid="14" grpId="1" animBg="1"/>
      <p:bldP spid="15" grpId="1" animBg="1"/>
      <p:bldP spid="1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C1B206A-DF1C-4645-AAD1-C30C37745DC4}"/>
              </a:ext>
            </a:extLst>
          </p:cNvPr>
          <p:cNvGrpSpPr/>
          <p:nvPr/>
        </p:nvGrpSpPr>
        <p:grpSpPr>
          <a:xfrm>
            <a:off x="1189946" y="1820007"/>
            <a:ext cx="1439818" cy="2130045"/>
            <a:chOff x="902267" y="1625818"/>
            <a:chExt cx="1439818" cy="213004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11DABD-05AC-4D30-ABDA-7A39F826BE98}"/>
                </a:ext>
              </a:extLst>
            </p:cNvPr>
            <p:cNvSpPr txBox="1"/>
            <p:nvPr/>
          </p:nvSpPr>
          <p:spPr>
            <a:xfrm>
              <a:off x="902267" y="3417309"/>
              <a:ext cx="14398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entury Gothic" panose="020B0502020202020204" pitchFamily="34" charset="0"/>
                </a:rPr>
                <a:t>Bernard Katz</a:t>
              </a:r>
            </a:p>
          </p:txBody>
        </p:sp>
        <p:pic>
          <p:nvPicPr>
            <p:cNvPr id="1026" name="Picture 2" descr="Image result">
              <a:extLst>
                <a:ext uri="{FF2B5EF4-FFF2-40B4-BE49-F238E27FC236}">
                  <a16:creationId xmlns:a16="http://schemas.microsoft.com/office/drawing/2014/main" id="{76059A38-6759-4359-9602-25A481F576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768" y="1625818"/>
              <a:ext cx="1362817" cy="1841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2BC0DED-1CFD-4F36-8456-0CAD79A9469E}"/>
              </a:ext>
            </a:extLst>
          </p:cNvPr>
          <p:cNvGrpSpPr/>
          <p:nvPr/>
        </p:nvGrpSpPr>
        <p:grpSpPr>
          <a:xfrm>
            <a:off x="1106590" y="4152294"/>
            <a:ext cx="1606530" cy="2148154"/>
            <a:chOff x="1029558" y="4309798"/>
            <a:chExt cx="1606530" cy="2148154"/>
          </a:xfrm>
        </p:grpSpPr>
        <p:pic>
          <p:nvPicPr>
            <p:cNvPr id="1030" name="Picture 6" descr="Image result">
              <a:extLst>
                <a:ext uri="{FF2B5EF4-FFF2-40B4-BE49-F238E27FC236}">
                  <a16:creationId xmlns:a16="http://schemas.microsoft.com/office/drawing/2014/main" id="{96FD7423-94F7-4EF7-A2FB-2E4D904264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6518" y="4309798"/>
              <a:ext cx="1292610" cy="1844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8AD4345-8634-4825-9B5B-CAD385B8D615}"/>
                </a:ext>
              </a:extLst>
            </p:cNvPr>
            <p:cNvSpPr txBox="1"/>
            <p:nvPr/>
          </p:nvSpPr>
          <p:spPr>
            <a:xfrm>
              <a:off x="1029558" y="6119398"/>
              <a:ext cx="16065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entury Gothic" panose="020B0502020202020204" pitchFamily="34" charset="0"/>
                </a:rPr>
                <a:t>Ricardo </a:t>
              </a:r>
              <a:r>
                <a:rPr lang="en-US" sz="1600" dirty="0" err="1">
                  <a:latin typeface="Century Gothic" panose="020B0502020202020204" pitchFamily="34" charset="0"/>
                </a:rPr>
                <a:t>Miledi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8159211-8DE9-460F-9F15-1EFAE0E1C4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" t="13589" r="70711" b="12051"/>
          <a:stretch/>
        </p:blipFill>
        <p:spPr>
          <a:xfrm>
            <a:off x="3033657" y="1865509"/>
            <a:ext cx="1891273" cy="45735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4735D4-017C-48F2-9D3E-46719ACE35DC}"/>
              </a:ext>
            </a:extLst>
          </p:cNvPr>
          <p:cNvSpPr txBox="1"/>
          <p:nvPr/>
        </p:nvSpPr>
        <p:spPr>
          <a:xfrm>
            <a:off x="2095391" y="292663"/>
            <a:ext cx="8210902" cy="1118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Postsynaptic Response Depends</a:t>
            </a:r>
          </a:p>
          <a:p>
            <a:pPr algn="ctr"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On Presynaptic Voltage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7DEEC6F-A044-45A9-9B87-ED73869987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5" t="13589" r="37827" b="12051"/>
          <a:stretch/>
        </p:blipFill>
        <p:spPr>
          <a:xfrm>
            <a:off x="5046786" y="1865509"/>
            <a:ext cx="2576146" cy="45735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8C47883-0E36-4724-8EF1-FE8FA5F10A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80" t="13589" b="12051"/>
          <a:stretch/>
        </p:blipFill>
        <p:spPr>
          <a:xfrm>
            <a:off x="7754815" y="1865509"/>
            <a:ext cx="2971801" cy="457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03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5C72F3-D8A7-447F-A9A8-862D5A128F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5" r="56319"/>
          <a:stretch/>
        </p:blipFill>
        <p:spPr>
          <a:xfrm>
            <a:off x="4659086" y="2339344"/>
            <a:ext cx="2161596" cy="322141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5CC88AE-E207-4DD6-879A-D2C264F05DAE}"/>
              </a:ext>
            </a:extLst>
          </p:cNvPr>
          <p:cNvGrpSpPr/>
          <p:nvPr/>
        </p:nvGrpSpPr>
        <p:grpSpPr>
          <a:xfrm>
            <a:off x="1189946" y="1820007"/>
            <a:ext cx="1439818" cy="2130045"/>
            <a:chOff x="902267" y="1625818"/>
            <a:chExt cx="1439818" cy="213004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EC405C3-B071-4811-86D9-237B97481320}"/>
                </a:ext>
              </a:extLst>
            </p:cNvPr>
            <p:cNvSpPr txBox="1"/>
            <p:nvPr/>
          </p:nvSpPr>
          <p:spPr>
            <a:xfrm>
              <a:off x="902267" y="3417309"/>
              <a:ext cx="14398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entury Gothic" panose="020B0502020202020204" pitchFamily="34" charset="0"/>
                </a:rPr>
                <a:t>Bernard Katz</a:t>
              </a:r>
            </a:p>
          </p:txBody>
        </p:sp>
        <p:pic>
          <p:nvPicPr>
            <p:cNvPr id="6" name="Picture 2" descr="Image result">
              <a:extLst>
                <a:ext uri="{FF2B5EF4-FFF2-40B4-BE49-F238E27FC236}">
                  <a16:creationId xmlns:a16="http://schemas.microsoft.com/office/drawing/2014/main" id="{1554B4BB-D589-4311-B56B-61C84AA0B4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768" y="1625818"/>
              <a:ext cx="1362817" cy="1841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681844C-513A-4C12-9585-74828D0B8703}"/>
              </a:ext>
            </a:extLst>
          </p:cNvPr>
          <p:cNvGrpSpPr/>
          <p:nvPr/>
        </p:nvGrpSpPr>
        <p:grpSpPr>
          <a:xfrm>
            <a:off x="1106590" y="4152294"/>
            <a:ext cx="1606530" cy="2148154"/>
            <a:chOff x="1029558" y="4309798"/>
            <a:chExt cx="1606530" cy="2148154"/>
          </a:xfrm>
        </p:grpSpPr>
        <p:pic>
          <p:nvPicPr>
            <p:cNvPr id="8" name="Picture 6" descr="Image result">
              <a:extLst>
                <a:ext uri="{FF2B5EF4-FFF2-40B4-BE49-F238E27FC236}">
                  <a16:creationId xmlns:a16="http://schemas.microsoft.com/office/drawing/2014/main" id="{03FC256E-DC3E-4A4F-AE52-69133E597F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6518" y="4309798"/>
              <a:ext cx="1292610" cy="1844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CB7DB51-0F61-4EC0-899C-8E4F0FD17EF6}"/>
                </a:ext>
              </a:extLst>
            </p:cNvPr>
            <p:cNvSpPr txBox="1"/>
            <p:nvPr/>
          </p:nvSpPr>
          <p:spPr>
            <a:xfrm>
              <a:off x="1029558" y="6119398"/>
              <a:ext cx="16065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entury Gothic" panose="020B0502020202020204" pitchFamily="34" charset="0"/>
                </a:rPr>
                <a:t>Ricardo </a:t>
              </a:r>
              <a:r>
                <a:rPr lang="en-US" sz="1600" dirty="0" err="1">
                  <a:latin typeface="Century Gothic" panose="020B0502020202020204" pitchFamily="34" charset="0"/>
                </a:rPr>
                <a:t>Miledi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5B8C56E7-15CE-40DA-9876-42063396A9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9" r="31003"/>
          <a:stretch/>
        </p:blipFill>
        <p:spPr>
          <a:xfrm>
            <a:off x="6894286" y="2339344"/>
            <a:ext cx="2264228" cy="32214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67CE5B-7870-40DE-B18B-F068C05F1D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96"/>
          <a:stretch/>
        </p:blipFill>
        <p:spPr>
          <a:xfrm>
            <a:off x="9158514" y="2339344"/>
            <a:ext cx="2863158" cy="32214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F4A9069-F997-4877-8541-60A7AAC90A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5" r="80578"/>
          <a:stretch/>
        </p:blipFill>
        <p:spPr>
          <a:xfrm>
            <a:off x="2917371" y="2339344"/>
            <a:ext cx="1815319" cy="32214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51087F5-727F-4DCC-A72A-6467F11D1ABC}"/>
              </a:ext>
            </a:extLst>
          </p:cNvPr>
          <p:cNvSpPr txBox="1"/>
          <p:nvPr/>
        </p:nvSpPr>
        <p:spPr>
          <a:xfrm>
            <a:off x="882721" y="292663"/>
            <a:ext cx="10636246" cy="1118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Postsynaptic Response </a:t>
            </a:r>
            <a:r>
              <a:rPr lang="en-US" sz="4000" u="sng" dirty="0">
                <a:latin typeface="Century Gothic" panose="020B0502020202020204" pitchFamily="34" charset="0"/>
              </a:rPr>
              <a:t>Does Not </a:t>
            </a:r>
            <a:r>
              <a:rPr lang="en-US" sz="4000" dirty="0">
                <a:latin typeface="Century Gothic" panose="020B0502020202020204" pitchFamily="34" charset="0"/>
              </a:rPr>
              <a:t>Depend</a:t>
            </a:r>
          </a:p>
          <a:p>
            <a:pPr algn="ctr"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On Na</a:t>
            </a:r>
            <a:r>
              <a:rPr lang="en-US" sz="4000" baseline="30000" dirty="0">
                <a:latin typeface="Century Gothic" panose="020B0502020202020204" pitchFamily="34" charset="0"/>
              </a:rPr>
              <a:t>+</a:t>
            </a:r>
            <a:r>
              <a:rPr lang="en-US" sz="4000" dirty="0">
                <a:latin typeface="Century Gothic" panose="020B0502020202020204" pitchFamily="34" charset="0"/>
              </a:rPr>
              <a:t> or K</a:t>
            </a:r>
            <a:r>
              <a:rPr lang="en-US" sz="4000" baseline="30000" dirty="0">
                <a:latin typeface="Century Gothic" panose="020B0502020202020204" pitchFamily="34" charset="0"/>
              </a:rPr>
              <a:t>+</a:t>
            </a:r>
            <a:r>
              <a:rPr lang="en-US" sz="4000" dirty="0">
                <a:latin typeface="Century Gothic" panose="020B0502020202020204" pitchFamily="34" charset="0"/>
              </a:rPr>
              <a:t> Channels</a:t>
            </a:r>
          </a:p>
        </p:txBody>
      </p:sp>
    </p:spTree>
    <p:extLst>
      <p:ext uri="{BB962C8B-B14F-4D97-AF65-F5344CB8AC3E}">
        <p14:creationId xmlns:p14="http://schemas.microsoft.com/office/powerpoint/2010/main" val="234900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D6BD69-99A8-491D-A9F4-8B3953AB2E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064" y="1658938"/>
            <a:ext cx="5262278" cy="46306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1763AD-9FC5-46B1-8CA5-BE87E9DFDD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756"/>
          <a:stretch/>
        </p:blipFill>
        <p:spPr>
          <a:xfrm>
            <a:off x="3962399" y="2061721"/>
            <a:ext cx="2097711" cy="3713683"/>
          </a:xfrm>
          <a:prstGeom prst="rect">
            <a:avLst/>
          </a:prstGeom>
        </p:spPr>
      </p:pic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0B33E717-45E2-4E35-B819-307A61AA1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14" y="2407389"/>
            <a:ext cx="2571750" cy="313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B70F2A-1319-42D5-AB62-C8FB045B9023}"/>
              </a:ext>
            </a:extLst>
          </p:cNvPr>
          <p:cNvSpPr txBox="1"/>
          <p:nvPr/>
        </p:nvSpPr>
        <p:spPr>
          <a:xfrm>
            <a:off x="1398888" y="292663"/>
            <a:ext cx="9603911" cy="1118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Postsynaptic Response </a:t>
            </a:r>
            <a:r>
              <a:rPr lang="en-US" sz="4000" u="sng" dirty="0">
                <a:latin typeface="Century Gothic" panose="020B0502020202020204" pitchFamily="34" charset="0"/>
              </a:rPr>
              <a:t>Does</a:t>
            </a:r>
            <a:r>
              <a:rPr lang="en-US" sz="4000" dirty="0">
                <a:latin typeface="Century Gothic" panose="020B0502020202020204" pitchFamily="34" charset="0"/>
              </a:rPr>
              <a:t> Depend</a:t>
            </a:r>
          </a:p>
          <a:p>
            <a:pPr algn="ctr"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On Ca</a:t>
            </a:r>
            <a:r>
              <a:rPr lang="en-US" sz="4000" baseline="30000" dirty="0">
                <a:latin typeface="Century Gothic" panose="020B0502020202020204" pitchFamily="34" charset="0"/>
              </a:rPr>
              <a:t>2+</a:t>
            </a:r>
            <a:r>
              <a:rPr lang="en-US" sz="4000" dirty="0">
                <a:latin typeface="Century Gothic" panose="020B0502020202020204" pitchFamily="34" charset="0"/>
              </a:rPr>
              <a:t> Channels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B491F8-C4C8-45A7-B34A-DBC47CA571BB}"/>
              </a:ext>
            </a:extLst>
          </p:cNvPr>
          <p:cNvSpPr txBox="1"/>
          <p:nvPr/>
        </p:nvSpPr>
        <p:spPr>
          <a:xfrm>
            <a:off x="1466896" y="5541114"/>
            <a:ext cx="15295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Century Gothic" panose="020B0502020202020204" pitchFamily="34" charset="0"/>
              </a:rPr>
              <a:t>Rudolfo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</a:rPr>
              <a:t>Llinas</a:t>
            </a:r>
            <a:endParaRPr lang="en-US" sz="1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09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E43F48B-2267-455B-9D2C-815DC8391F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42" b="39997"/>
          <a:stretch/>
        </p:blipFill>
        <p:spPr>
          <a:xfrm>
            <a:off x="6212116" y="1410919"/>
            <a:ext cx="3135084" cy="30885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45AD6E-AE52-44C6-8299-9A8630A3C0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40" b="35204"/>
          <a:stretch/>
        </p:blipFill>
        <p:spPr>
          <a:xfrm>
            <a:off x="2480827" y="1410919"/>
            <a:ext cx="3499059" cy="333525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866B3F8-50A8-4C50-83C7-2233103D055D}"/>
              </a:ext>
            </a:extLst>
          </p:cNvPr>
          <p:cNvGrpSpPr/>
          <p:nvPr/>
        </p:nvGrpSpPr>
        <p:grpSpPr>
          <a:xfrm>
            <a:off x="2480827" y="4746171"/>
            <a:ext cx="4358123" cy="1812014"/>
            <a:chOff x="2480827" y="4746171"/>
            <a:chExt cx="4358123" cy="181201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26F9751-533B-4073-9783-80B0606D12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97" r="37203"/>
            <a:stretch/>
          </p:blipFill>
          <p:spPr>
            <a:xfrm>
              <a:off x="2480827" y="4746171"/>
              <a:ext cx="4311859" cy="181201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E840E39-A1D1-4853-9486-0C9B85D3FE3E}"/>
                </a:ext>
              </a:extLst>
            </p:cNvPr>
            <p:cNvSpPr/>
            <p:nvPr/>
          </p:nvSpPr>
          <p:spPr>
            <a:xfrm>
              <a:off x="6199416" y="5029200"/>
              <a:ext cx="639534" cy="2476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6317000-E1D4-4F8B-8A8B-28F18E80E2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42" t="61977"/>
          <a:stretch/>
        </p:blipFill>
        <p:spPr>
          <a:xfrm>
            <a:off x="6212116" y="4601029"/>
            <a:ext cx="3135084" cy="19571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8C3335-E9F6-4C97-AEB0-37CAAB413618}"/>
              </a:ext>
            </a:extLst>
          </p:cNvPr>
          <p:cNvSpPr txBox="1"/>
          <p:nvPr/>
        </p:nvSpPr>
        <p:spPr>
          <a:xfrm>
            <a:off x="645264" y="292663"/>
            <a:ext cx="10835536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Tight Spatial Relationship Between Ca</a:t>
            </a:r>
            <a:r>
              <a:rPr lang="en-US" sz="4000" baseline="30000" dirty="0">
                <a:latin typeface="Century Gothic" panose="020B0502020202020204" pitchFamily="34" charset="0"/>
              </a:rPr>
              <a:t>2+</a:t>
            </a:r>
            <a:r>
              <a:rPr lang="en-US" sz="4000" dirty="0">
                <a:latin typeface="Century Gothic" panose="020B0502020202020204" pitchFamily="34" charset="0"/>
              </a:rPr>
              <a:t> Channels and Postsynaptic Receptors</a:t>
            </a:r>
          </a:p>
        </p:txBody>
      </p:sp>
    </p:spTree>
    <p:extLst>
      <p:ext uri="{BB962C8B-B14F-4D97-AF65-F5344CB8AC3E}">
        <p14:creationId xmlns:p14="http://schemas.microsoft.com/office/powerpoint/2010/main" val="1205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1027</TotalTime>
  <Words>1103</Words>
  <Application>Microsoft Office PowerPoint</Application>
  <PresentationFormat>Widescreen</PresentationFormat>
  <Paragraphs>194</Paragraphs>
  <Slides>47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Not yet</dc:title>
  <dc:creator>Mark Beenhakker</dc:creator>
  <cp:lastModifiedBy>Mark Beenhakker</cp:lastModifiedBy>
  <cp:revision>145</cp:revision>
  <dcterms:created xsi:type="dcterms:W3CDTF">2018-04-08T17:38:03Z</dcterms:created>
  <dcterms:modified xsi:type="dcterms:W3CDTF">2023-04-02T16:45:29Z</dcterms:modified>
</cp:coreProperties>
</file>